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78" r:id="rId8"/>
    <p:sldId id="263" r:id="rId9"/>
    <p:sldId id="264" r:id="rId10"/>
    <p:sldId id="265" r:id="rId11"/>
    <p:sldId id="266" r:id="rId12"/>
    <p:sldId id="267" r:id="rId13"/>
    <p:sldId id="268" r:id="rId14"/>
    <p:sldId id="269" r:id="rId15"/>
    <p:sldId id="276" r:id="rId16"/>
    <p:sldId id="277" r:id="rId17"/>
    <p:sldId id="275" r:id="rId18"/>
    <p:sldId id="274" r:id="rId19"/>
    <p:sldId id="273" r:id="rId20"/>
    <p:sldId id="27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7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EFDED9-8D91-4AF1-8B13-38DBA7A2BAD1}" type="datetimeFigureOut">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F639D-EFEF-428A-A545-DDF65DC7A239}" type="slidenum">
              <a:rPr lang="en-US" smtClean="0"/>
              <a:t>‹#›</a:t>
            </a:fld>
            <a:endParaRPr lang="en-US"/>
          </a:p>
        </p:txBody>
      </p:sp>
    </p:spTree>
    <p:extLst>
      <p:ext uri="{BB962C8B-B14F-4D97-AF65-F5344CB8AC3E}">
        <p14:creationId xmlns:p14="http://schemas.microsoft.com/office/powerpoint/2010/main" val="752257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EFDED9-8D91-4AF1-8B13-38DBA7A2BAD1}" type="datetimeFigureOut">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F639D-EFEF-428A-A545-DDF65DC7A239}" type="slidenum">
              <a:rPr lang="en-US" smtClean="0"/>
              <a:t>‹#›</a:t>
            </a:fld>
            <a:endParaRPr lang="en-US"/>
          </a:p>
        </p:txBody>
      </p:sp>
    </p:spTree>
    <p:extLst>
      <p:ext uri="{BB962C8B-B14F-4D97-AF65-F5344CB8AC3E}">
        <p14:creationId xmlns:p14="http://schemas.microsoft.com/office/powerpoint/2010/main" val="1175631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EFDED9-8D91-4AF1-8B13-38DBA7A2BAD1}" type="datetimeFigureOut">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F639D-EFEF-428A-A545-DDF65DC7A239}" type="slidenum">
              <a:rPr lang="en-US" smtClean="0"/>
              <a:t>‹#›</a:t>
            </a:fld>
            <a:endParaRPr lang="en-US"/>
          </a:p>
        </p:txBody>
      </p:sp>
    </p:spTree>
    <p:extLst>
      <p:ext uri="{BB962C8B-B14F-4D97-AF65-F5344CB8AC3E}">
        <p14:creationId xmlns:p14="http://schemas.microsoft.com/office/powerpoint/2010/main" val="1504707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EFDED9-8D91-4AF1-8B13-38DBA7A2BAD1}" type="datetimeFigureOut">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F639D-EFEF-428A-A545-DDF65DC7A239}" type="slidenum">
              <a:rPr lang="en-US" smtClean="0"/>
              <a:t>‹#›</a:t>
            </a:fld>
            <a:endParaRPr lang="en-US"/>
          </a:p>
        </p:txBody>
      </p:sp>
    </p:spTree>
    <p:extLst>
      <p:ext uri="{BB962C8B-B14F-4D97-AF65-F5344CB8AC3E}">
        <p14:creationId xmlns:p14="http://schemas.microsoft.com/office/powerpoint/2010/main" val="2723716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EFDED9-8D91-4AF1-8B13-38DBA7A2BAD1}" type="datetimeFigureOut">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F639D-EFEF-428A-A545-DDF65DC7A239}" type="slidenum">
              <a:rPr lang="en-US" smtClean="0"/>
              <a:t>‹#›</a:t>
            </a:fld>
            <a:endParaRPr lang="en-US"/>
          </a:p>
        </p:txBody>
      </p:sp>
    </p:spTree>
    <p:extLst>
      <p:ext uri="{BB962C8B-B14F-4D97-AF65-F5344CB8AC3E}">
        <p14:creationId xmlns:p14="http://schemas.microsoft.com/office/powerpoint/2010/main" val="568946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EFDED9-8D91-4AF1-8B13-38DBA7A2BAD1}" type="datetimeFigureOut">
              <a:rPr lang="en-US" smtClean="0"/>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EF639D-EFEF-428A-A545-DDF65DC7A239}" type="slidenum">
              <a:rPr lang="en-US" smtClean="0"/>
              <a:t>‹#›</a:t>
            </a:fld>
            <a:endParaRPr lang="en-US"/>
          </a:p>
        </p:txBody>
      </p:sp>
    </p:spTree>
    <p:extLst>
      <p:ext uri="{BB962C8B-B14F-4D97-AF65-F5344CB8AC3E}">
        <p14:creationId xmlns:p14="http://schemas.microsoft.com/office/powerpoint/2010/main" val="546015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EFDED9-8D91-4AF1-8B13-38DBA7A2BAD1}" type="datetimeFigureOut">
              <a:rPr lang="en-US" smtClean="0"/>
              <a:t>9/23/2019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EF639D-EFEF-428A-A545-DDF65DC7A239}" type="slidenum">
              <a:rPr lang="en-US" smtClean="0"/>
              <a:t>‹#›</a:t>
            </a:fld>
            <a:endParaRPr lang="en-US"/>
          </a:p>
        </p:txBody>
      </p:sp>
    </p:spTree>
    <p:extLst>
      <p:ext uri="{BB962C8B-B14F-4D97-AF65-F5344CB8AC3E}">
        <p14:creationId xmlns:p14="http://schemas.microsoft.com/office/powerpoint/2010/main" val="234650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EFDED9-8D91-4AF1-8B13-38DBA7A2BAD1}" type="datetimeFigureOut">
              <a:rPr lang="en-US" smtClean="0"/>
              <a:t>9/23/2019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EF639D-EFEF-428A-A545-DDF65DC7A239}" type="slidenum">
              <a:rPr lang="en-US" smtClean="0"/>
              <a:t>‹#›</a:t>
            </a:fld>
            <a:endParaRPr lang="en-US"/>
          </a:p>
        </p:txBody>
      </p:sp>
    </p:spTree>
    <p:extLst>
      <p:ext uri="{BB962C8B-B14F-4D97-AF65-F5344CB8AC3E}">
        <p14:creationId xmlns:p14="http://schemas.microsoft.com/office/powerpoint/2010/main" val="3286403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EFDED9-8D91-4AF1-8B13-38DBA7A2BAD1}" type="datetimeFigureOut">
              <a:rPr lang="en-US" smtClean="0"/>
              <a:t>9/23/2019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EF639D-EFEF-428A-A545-DDF65DC7A239}" type="slidenum">
              <a:rPr lang="en-US" smtClean="0"/>
              <a:t>‹#›</a:t>
            </a:fld>
            <a:endParaRPr lang="en-US"/>
          </a:p>
        </p:txBody>
      </p:sp>
    </p:spTree>
    <p:extLst>
      <p:ext uri="{BB962C8B-B14F-4D97-AF65-F5344CB8AC3E}">
        <p14:creationId xmlns:p14="http://schemas.microsoft.com/office/powerpoint/2010/main" val="1169450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EFDED9-8D91-4AF1-8B13-38DBA7A2BAD1}" type="datetimeFigureOut">
              <a:rPr lang="en-US" smtClean="0"/>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EF639D-EFEF-428A-A545-DDF65DC7A239}" type="slidenum">
              <a:rPr lang="en-US" smtClean="0"/>
              <a:t>‹#›</a:t>
            </a:fld>
            <a:endParaRPr lang="en-US"/>
          </a:p>
        </p:txBody>
      </p:sp>
    </p:spTree>
    <p:extLst>
      <p:ext uri="{BB962C8B-B14F-4D97-AF65-F5344CB8AC3E}">
        <p14:creationId xmlns:p14="http://schemas.microsoft.com/office/powerpoint/2010/main" val="3214313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EFDED9-8D91-4AF1-8B13-38DBA7A2BAD1}" type="datetimeFigureOut">
              <a:rPr lang="en-US" smtClean="0"/>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EF639D-EFEF-428A-A545-DDF65DC7A239}" type="slidenum">
              <a:rPr lang="en-US" smtClean="0"/>
              <a:t>‹#›</a:t>
            </a:fld>
            <a:endParaRPr lang="en-US"/>
          </a:p>
        </p:txBody>
      </p:sp>
    </p:spTree>
    <p:extLst>
      <p:ext uri="{BB962C8B-B14F-4D97-AF65-F5344CB8AC3E}">
        <p14:creationId xmlns:p14="http://schemas.microsoft.com/office/powerpoint/2010/main" val="2172947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EFDED9-8D91-4AF1-8B13-38DBA7A2BAD1}" type="datetimeFigureOut">
              <a:rPr lang="en-US" smtClean="0"/>
              <a:t>9/23/2019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EF639D-EFEF-428A-A545-DDF65DC7A239}" type="slidenum">
              <a:rPr lang="en-US" smtClean="0"/>
              <a:t>‹#›</a:t>
            </a:fld>
            <a:endParaRPr lang="en-US"/>
          </a:p>
        </p:txBody>
      </p:sp>
    </p:spTree>
    <p:extLst>
      <p:ext uri="{BB962C8B-B14F-4D97-AF65-F5344CB8AC3E}">
        <p14:creationId xmlns:p14="http://schemas.microsoft.com/office/powerpoint/2010/main" val="2662717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838450"/>
          </a:xfrm>
        </p:spPr>
        <p:txBody>
          <a:bodyPr>
            <a:normAutofit fontScale="90000"/>
          </a:bodyPr>
          <a:lstStyle/>
          <a:p>
            <a:r>
              <a:rPr lang="en-US" b="1" dirty="0"/>
              <a:t>Enhancing Socio-economic Benefits of the Mining Industry in Tanzania: Ten (10) Key Priorities</a:t>
            </a:r>
            <a:r>
              <a:rPr lang="en-US" dirty="0"/>
              <a:t> </a:t>
            </a:r>
            <a:r>
              <a:rPr lang="en-US" b="1" dirty="0"/>
              <a:t> </a:t>
            </a:r>
            <a:r>
              <a:rPr lang="en-US" dirty="0"/>
              <a:t/>
            </a:r>
            <a:br>
              <a:rPr lang="en-US" dirty="0"/>
            </a:br>
            <a:r>
              <a:rPr lang="en-US" dirty="0"/>
              <a:t> </a:t>
            </a:r>
          </a:p>
        </p:txBody>
      </p:sp>
      <p:sp>
        <p:nvSpPr>
          <p:cNvPr id="3" name="Subtitle 2"/>
          <p:cNvSpPr>
            <a:spLocks noGrp="1"/>
          </p:cNvSpPr>
          <p:nvPr>
            <p:ph type="subTitle" idx="1"/>
          </p:nvPr>
        </p:nvSpPr>
        <p:spPr/>
        <p:txBody>
          <a:bodyPr/>
          <a:lstStyle/>
          <a:p>
            <a:r>
              <a:rPr lang="en-US" dirty="0" err="1" smtClean="0">
                <a:solidFill>
                  <a:schemeClr val="tx1"/>
                </a:solidFill>
                <a:ea typeface="Calibri"/>
                <a:cs typeface="Times New Roman"/>
              </a:rPr>
              <a:t>Jambo</a:t>
            </a:r>
            <a:r>
              <a:rPr lang="en-US" dirty="0" smtClean="0">
                <a:solidFill>
                  <a:schemeClr val="tx1"/>
                </a:solidFill>
                <a:ea typeface="Calibri"/>
                <a:cs typeface="Times New Roman"/>
              </a:rPr>
              <a:t> H. </a:t>
            </a:r>
            <a:r>
              <a:rPr lang="en-US" dirty="0" err="1" smtClean="0">
                <a:solidFill>
                  <a:schemeClr val="tx1"/>
                </a:solidFill>
                <a:ea typeface="Calibri"/>
                <a:cs typeface="Times New Roman"/>
              </a:rPr>
              <a:t>Ramadhani</a:t>
            </a:r>
            <a:r>
              <a:rPr lang="en-US" dirty="0" smtClean="0">
                <a:solidFill>
                  <a:schemeClr val="tx1"/>
                </a:solidFill>
                <a:ea typeface="Calibri"/>
                <a:cs typeface="Times New Roman"/>
              </a:rPr>
              <a:t/>
            </a:r>
            <a:br>
              <a:rPr lang="en-US" dirty="0" smtClean="0">
                <a:solidFill>
                  <a:schemeClr val="tx1"/>
                </a:solidFill>
                <a:ea typeface="Calibri"/>
                <a:cs typeface="Times New Roman"/>
              </a:rPr>
            </a:br>
            <a:r>
              <a:rPr lang="en-US" dirty="0" smtClean="0">
                <a:ea typeface="Calibri"/>
                <a:cs typeface="Times New Roman"/>
              </a:rPr>
              <a:t>UONGOZI Institute</a:t>
            </a:r>
            <a:endParaRPr lang="en-US" dirty="0"/>
          </a:p>
        </p:txBody>
      </p:sp>
    </p:spTree>
    <p:extLst>
      <p:ext uri="{BB962C8B-B14F-4D97-AF65-F5344CB8AC3E}">
        <p14:creationId xmlns:p14="http://schemas.microsoft.com/office/powerpoint/2010/main" val="2936586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717" y="274638"/>
            <a:ext cx="8802806" cy="571523"/>
          </a:xfrm>
        </p:spPr>
        <p:txBody>
          <a:bodyPr>
            <a:normAutofit fontScale="90000"/>
          </a:bodyPr>
          <a:lstStyle/>
          <a:p>
            <a:r>
              <a:rPr lang="en-US" dirty="0" smtClean="0"/>
              <a:t>3. Managing impact on environment and people </a:t>
            </a:r>
            <a:endParaRPr lang="en-US" dirty="0"/>
          </a:p>
        </p:txBody>
      </p:sp>
      <p:sp>
        <p:nvSpPr>
          <p:cNvPr id="3" name="Content Placeholder 2"/>
          <p:cNvSpPr>
            <a:spLocks noGrp="1"/>
          </p:cNvSpPr>
          <p:nvPr>
            <p:ph idx="1"/>
          </p:nvPr>
        </p:nvSpPr>
        <p:spPr>
          <a:xfrm>
            <a:off x="356532" y="1050879"/>
            <a:ext cx="8519019" cy="5047918"/>
          </a:xfrm>
        </p:spPr>
        <p:txBody>
          <a:bodyPr>
            <a:normAutofit/>
          </a:bodyPr>
          <a:lstStyle/>
          <a:p>
            <a:r>
              <a:rPr lang="en-US" dirty="0" smtClean="0">
                <a:latin typeface="Georgia" panose="02040502050405020303" pitchFamily="18" charset="0"/>
              </a:rPr>
              <a:t>Strategic Environment Assessment (SEA) is currently a legal requirement</a:t>
            </a:r>
            <a:endParaRPr lang="en-US" dirty="0">
              <a:latin typeface="Georgia" panose="02040502050405020303" pitchFamily="18" charset="0"/>
            </a:endParaRPr>
          </a:p>
          <a:p>
            <a:r>
              <a:rPr lang="en-US" dirty="0" smtClean="0">
                <a:latin typeface="Georgia" panose="02040502050405020303" pitchFamily="18" charset="0"/>
              </a:rPr>
              <a:t>Local Environment Impacts are now assessed prior to awarding of mining rights (EIA)</a:t>
            </a:r>
            <a:endParaRPr lang="en-US" dirty="0">
              <a:latin typeface="Georgia" panose="02040502050405020303" pitchFamily="18" charset="0"/>
            </a:endParaRPr>
          </a:p>
          <a:p>
            <a:r>
              <a:rPr lang="en-US" dirty="0" smtClean="0">
                <a:latin typeface="Georgia" panose="02040502050405020303" pitchFamily="18" charset="0"/>
              </a:rPr>
              <a:t>CSR and contractual obligation to undertake community dev programs</a:t>
            </a:r>
          </a:p>
          <a:p>
            <a:r>
              <a:rPr lang="en-US" dirty="0" smtClean="0">
                <a:latin typeface="Georgia" panose="02040502050405020303" pitchFamily="18" charset="0"/>
              </a:rPr>
              <a:t>Local content</a:t>
            </a:r>
          </a:p>
          <a:p>
            <a:endParaRPr lang="en-US" dirty="0"/>
          </a:p>
          <a:p>
            <a:endParaRPr lang="en-US" dirty="0"/>
          </a:p>
        </p:txBody>
      </p:sp>
    </p:spTree>
    <p:extLst>
      <p:ext uri="{BB962C8B-B14F-4D97-AF65-F5344CB8AC3E}">
        <p14:creationId xmlns:p14="http://schemas.microsoft.com/office/powerpoint/2010/main" val="3223492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586854"/>
          </a:xfrm>
        </p:spPr>
        <p:txBody>
          <a:bodyPr>
            <a:normAutofit fontScale="90000"/>
          </a:bodyPr>
          <a:lstStyle/>
          <a:p>
            <a:r>
              <a:rPr lang="en-US" dirty="0" smtClean="0"/>
              <a:t>4. Securing fiscal returns</a:t>
            </a:r>
            <a:endParaRPr lang="en-US" dirty="0"/>
          </a:p>
        </p:txBody>
      </p:sp>
      <p:sp>
        <p:nvSpPr>
          <p:cNvPr id="3" name="Content Placeholder 2"/>
          <p:cNvSpPr>
            <a:spLocks noGrp="1"/>
          </p:cNvSpPr>
          <p:nvPr>
            <p:ph idx="1"/>
          </p:nvPr>
        </p:nvSpPr>
        <p:spPr>
          <a:xfrm>
            <a:off x="457200" y="586856"/>
            <a:ext cx="8686800" cy="5677466"/>
          </a:xfrm>
        </p:spPr>
        <p:txBody>
          <a:bodyPr>
            <a:normAutofit/>
          </a:bodyPr>
          <a:lstStyle/>
          <a:p>
            <a:r>
              <a:rPr lang="en-US" sz="2800" dirty="0" smtClean="0"/>
              <a:t>Renegotiations of Mining Dev Agreements (MDAs) to maximize tax revenue</a:t>
            </a:r>
          </a:p>
          <a:p>
            <a:r>
              <a:rPr lang="en-US" sz="2800" dirty="0"/>
              <a:t>Tanzania’s parliament passed three pieces of legislation on 3 and 4 July 2017 </a:t>
            </a:r>
            <a:endParaRPr lang="en-US" sz="2800" dirty="0" smtClean="0"/>
          </a:p>
          <a:p>
            <a:pPr marL="457200" indent="-457200">
              <a:buAutoNum type="arabicParenBoth"/>
            </a:pPr>
            <a:r>
              <a:rPr lang="en-US" sz="2200" i="1" dirty="0" smtClean="0"/>
              <a:t>the </a:t>
            </a:r>
            <a:r>
              <a:rPr lang="en-US" sz="2200" i="1" dirty="0"/>
              <a:t>Written Laws (Miscellaneous </a:t>
            </a:r>
            <a:r>
              <a:rPr lang="en-US" sz="2200" i="1" dirty="0" smtClean="0"/>
              <a:t>	Amendments</a:t>
            </a:r>
            <a:r>
              <a:rPr lang="en-US" sz="2200" i="1" dirty="0"/>
              <a:t>) Act 2017</a:t>
            </a:r>
            <a:r>
              <a:rPr lang="en-US" sz="2200" i="1" dirty="0" smtClean="0"/>
              <a:t>,</a:t>
            </a:r>
          </a:p>
          <a:p>
            <a:pPr marL="457200" indent="-457200">
              <a:buAutoNum type="arabicParenBoth"/>
            </a:pPr>
            <a:r>
              <a:rPr lang="en-US" sz="2200" i="1" dirty="0" smtClean="0"/>
              <a:t>The </a:t>
            </a:r>
            <a:r>
              <a:rPr lang="en-US" sz="2200" i="1" dirty="0"/>
              <a:t>Natural Wealth and Resources (Permanent Sovereignty) Act 2017 and </a:t>
            </a:r>
            <a:endParaRPr lang="en-US" sz="2200" i="1" dirty="0" smtClean="0"/>
          </a:p>
          <a:p>
            <a:pPr marL="0" indent="0">
              <a:buNone/>
            </a:pPr>
            <a:r>
              <a:rPr lang="en-US" sz="2200" i="1" dirty="0" smtClean="0"/>
              <a:t>(</a:t>
            </a:r>
            <a:r>
              <a:rPr lang="en-US" sz="2200" i="1" dirty="0"/>
              <a:t>3) </a:t>
            </a:r>
            <a:r>
              <a:rPr lang="en-US" sz="2200" i="1" dirty="0" smtClean="0"/>
              <a:t>The </a:t>
            </a:r>
            <a:r>
              <a:rPr lang="en-US" sz="2200" i="1" dirty="0"/>
              <a:t>Natural Wealth and Resources (Revenue and </a:t>
            </a:r>
            <a:r>
              <a:rPr lang="en-US" sz="2200" i="1" dirty="0" smtClean="0"/>
              <a:t>Re-	Negotiation </a:t>
            </a:r>
            <a:r>
              <a:rPr lang="en-US" sz="2200" i="1" dirty="0"/>
              <a:t>of Unconscionable Terms) Act 2017.</a:t>
            </a:r>
            <a:r>
              <a:rPr lang="en-US" sz="2400" i="1" dirty="0"/>
              <a:t> </a:t>
            </a:r>
            <a:endParaRPr lang="en-US" sz="2400" i="1" dirty="0" smtClean="0"/>
          </a:p>
          <a:p>
            <a:r>
              <a:rPr lang="en-US" sz="2800" dirty="0" smtClean="0"/>
              <a:t>The written laws (</a:t>
            </a:r>
            <a:r>
              <a:rPr lang="en-US" sz="2800" dirty="0"/>
              <a:t>Miscellaneous </a:t>
            </a:r>
            <a:r>
              <a:rPr lang="en-US" sz="2800" dirty="0" smtClean="0"/>
              <a:t>Amendments) No.2 </a:t>
            </a:r>
            <a:r>
              <a:rPr lang="en-US" sz="2800" dirty="0"/>
              <a:t>Act </a:t>
            </a:r>
            <a:r>
              <a:rPr lang="en-US" sz="2800" dirty="0" smtClean="0"/>
              <a:t>2019 has removed withholding tax(5%) and VAT on supply payable by ASM </a:t>
            </a:r>
          </a:p>
          <a:p>
            <a:r>
              <a:rPr lang="en-US" sz="2800" dirty="0" smtClean="0"/>
              <a:t>Mineral centers &amp; germ houses and </a:t>
            </a:r>
            <a:r>
              <a:rPr lang="en-US" sz="2800" dirty="0" err="1"/>
              <a:t>M</a:t>
            </a:r>
            <a:r>
              <a:rPr lang="en-US" sz="2800" dirty="0" err="1" smtClean="0"/>
              <a:t>ererani</a:t>
            </a:r>
            <a:r>
              <a:rPr lang="en-US" sz="2800" dirty="0" smtClean="0"/>
              <a:t> wall</a:t>
            </a:r>
          </a:p>
          <a:p>
            <a:endParaRPr lang="en-US" sz="3600" dirty="0"/>
          </a:p>
        </p:txBody>
      </p:sp>
    </p:spTree>
    <p:extLst>
      <p:ext uri="{BB962C8B-B14F-4D97-AF65-F5344CB8AC3E}">
        <p14:creationId xmlns:p14="http://schemas.microsoft.com/office/powerpoint/2010/main" val="5437835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9182"/>
            <a:ext cx="8229600" cy="1009934"/>
          </a:xfrm>
        </p:spPr>
        <p:txBody>
          <a:bodyPr>
            <a:normAutofit fontScale="90000"/>
          </a:bodyPr>
          <a:lstStyle/>
          <a:p>
            <a:r>
              <a:rPr lang="en-US" dirty="0" smtClean="0"/>
              <a:t>5. Diversification and linkage to wider economy</a:t>
            </a:r>
            <a:r>
              <a:rPr lang="en-US" dirty="0"/>
              <a:t/>
            </a:r>
            <a:br>
              <a:rPr lang="en-US" dirty="0"/>
            </a:br>
            <a:endParaRPr lang="en-US" dirty="0"/>
          </a:p>
        </p:txBody>
      </p:sp>
      <p:sp>
        <p:nvSpPr>
          <p:cNvPr id="3" name="Content Placeholder 2"/>
          <p:cNvSpPr>
            <a:spLocks noGrp="1"/>
          </p:cNvSpPr>
          <p:nvPr>
            <p:ph idx="1"/>
          </p:nvPr>
        </p:nvSpPr>
        <p:spPr>
          <a:xfrm>
            <a:off x="457200" y="1241946"/>
            <a:ext cx="8229600" cy="4640239"/>
          </a:xfrm>
          <a:ln>
            <a:solidFill>
              <a:schemeClr val="accent1"/>
            </a:solidFill>
          </a:ln>
        </p:spPr>
        <p:txBody>
          <a:bodyPr/>
          <a:lstStyle/>
          <a:p>
            <a:r>
              <a:rPr lang="en-US" dirty="0" smtClean="0"/>
              <a:t>Local content policy</a:t>
            </a:r>
            <a:endParaRPr lang="nb-NO" dirty="0" smtClean="0"/>
          </a:p>
          <a:p>
            <a:pPr lvl="2"/>
            <a:r>
              <a:rPr lang="nb-NO" dirty="0" smtClean="0">
                <a:solidFill>
                  <a:prstClr val="black"/>
                </a:solidFill>
              </a:rPr>
              <a:t>Strong non-resource economy; </a:t>
            </a:r>
          </a:p>
          <a:p>
            <a:pPr lvl="2"/>
            <a:r>
              <a:rPr lang="nb-NO" dirty="0" smtClean="0">
                <a:solidFill>
                  <a:prstClr val="black"/>
                </a:solidFill>
              </a:rPr>
              <a:t>Providing most jobs and income</a:t>
            </a:r>
            <a:endParaRPr lang="en-US" dirty="0" smtClean="0"/>
          </a:p>
          <a:p>
            <a:r>
              <a:rPr lang="en-US" dirty="0" smtClean="0"/>
              <a:t>Business environment</a:t>
            </a:r>
          </a:p>
          <a:p>
            <a:pPr marL="914400" lvl="2" indent="0">
              <a:buNone/>
            </a:pPr>
            <a:r>
              <a:rPr lang="en-US" dirty="0" smtClean="0">
                <a:solidFill>
                  <a:prstClr val="black"/>
                </a:solidFill>
              </a:rPr>
              <a:t> </a:t>
            </a:r>
            <a:endParaRPr lang="en-US" dirty="0">
              <a:solidFill>
                <a:prstClr val="black"/>
              </a:solidFill>
            </a:endParaRPr>
          </a:p>
          <a:p>
            <a:endParaRPr lang="en-US" dirty="0"/>
          </a:p>
        </p:txBody>
      </p:sp>
    </p:spTree>
    <p:extLst>
      <p:ext uri="{BB962C8B-B14F-4D97-AF65-F5344CB8AC3E}">
        <p14:creationId xmlns:p14="http://schemas.microsoft.com/office/powerpoint/2010/main" val="35961860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232"/>
            <a:ext cx="8229600" cy="732986"/>
          </a:xfrm>
        </p:spPr>
        <p:txBody>
          <a:bodyPr>
            <a:normAutofit fontScale="90000"/>
          </a:bodyPr>
          <a:lstStyle/>
          <a:p>
            <a:r>
              <a:rPr lang="en-US" dirty="0" smtClean="0">
                <a:solidFill>
                  <a:srgbClr val="4BACC6"/>
                </a:solidFill>
              </a:rPr>
              <a:t>Key challenges in managing mining sector in Tanzania</a:t>
            </a:r>
            <a:endParaRPr lang="en-US" dirty="0"/>
          </a:p>
        </p:txBody>
      </p:sp>
      <p:sp>
        <p:nvSpPr>
          <p:cNvPr id="3" name="Content Placeholder 2"/>
          <p:cNvSpPr>
            <a:spLocks noGrp="1"/>
          </p:cNvSpPr>
          <p:nvPr>
            <p:ph idx="1"/>
          </p:nvPr>
        </p:nvSpPr>
        <p:spPr>
          <a:xfrm>
            <a:off x="457200" y="805218"/>
            <a:ext cx="8229600" cy="5320946"/>
          </a:xfrm>
        </p:spPr>
        <p:txBody>
          <a:bodyPr/>
          <a:lstStyle/>
          <a:p>
            <a:r>
              <a:rPr lang="en-US" sz="3000" dirty="0" smtClean="0"/>
              <a:t>Piecemeal strategies </a:t>
            </a:r>
          </a:p>
          <a:p>
            <a:r>
              <a:rPr lang="en-US" sz="3000" dirty="0" smtClean="0"/>
              <a:t>Contract disclosure (lesson from Ghana, DRC, Guinea, Peru etc.</a:t>
            </a:r>
          </a:p>
          <a:p>
            <a:r>
              <a:rPr lang="en-US" sz="3000" dirty="0" smtClean="0"/>
              <a:t>Geological information</a:t>
            </a:r>
          </a:p>
          <a:p>
            <a:r>
              <a:rPr lang="en-US" sz="3000" dirty="0" smtClean="0"/>
              <a:t>Comprehensive Fiscal regime</a:t>
            </a:r>
          </a:p>
          <a:p>
            <a:r>
              <a:rPr lang="en-US" sz="3000" dirty="0" smtClean="0"/>
              <a:t>Effective and efficient enforcement of SEA</a:t>
            </a:r>
          </a:p>
          <a:p>
            <a:r>
              <a:rPr lang="en-US" sz="3000" dirty="0" smtClean="0"/>
              <a:t>Capacity </a:t>
            </a:r>
            <a:r>
              <a:rPr lang="en-US" sz="3000" dirty="0" err="1" smtClean="0"/>
              <a:t>esp</a:t>
            </a:r>
            <a:r>
              <a:rPr lang="en-US" sz="3000" dirty="0" smtClean="0"/>
              <a:t> to our SEOs</a:t>
            </a:r>
          </a:p>
          <a:p>
            <a:r>
              <a:rPr lang="en-US" sz="3000" dirty="0" smtClean="0"/>
              <a:t>Clear F/W for allocating revenue from mining</a:t>
            </a:r>
          </a:p>
          <a:p>
            <a:endParaRPr lang="en-US" dirty="0" smtClean="0"/>
          </a:p>
          <a:p>
            <a:pPr marL="0" indent="0">
              <a:buNone/>
            </a:pPr>
            <a:endParaRPr lang="en-US" dirty="0"/>
          </a:p>
        </p:txBody>
      </p:sp>
    </p:spTree>
    <p:extLst>
      <p:ext uri="{BB962C8B-B14F-4D97-AF65-F5344CB8AC3E}">
        <p14:creationId xmlns:p14="http://schemas.microsoft.com/office/powerpoint/2010/main" val="15475055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728" y="-60923"/>
            <a:ext cx="8229600" cy="1357459"/>
          </a:xfrm>
        </p:spPr>
        <p:txBody>
          <a:bodyPr/>
          <a:lstStyle/>
          <a:p>
            <a:r>
              <a:rPr lang="en-US" dirty="0" smtClean="0">
                <a:solidFill>
                  <a:srgbClr val="4BACC6"/>
                </a:solidFill>
              </a:rPr>
              <a:t>Ten key priorities</a:t>
            </a:r>
            <a:endParaRPr lang="en-US" dirty="0"/>
          </a:p>
        </p:txBody>
      </p:sp>
      <p:sp>
        <p:nvSpPr>
          <p:cNvPr id="3" name="Content Placeholder 2"/>
          <p:cNvSpPr>
            <a:spLocks noGrp="1"/>
          </p:cNvSpPr>
          <p:nvPr>
            <p:ph idx="1"/>
          </p:nvPr>
        </p:nvSpPr>
        <p:spPr>
          <a:xfrm>
            <a:off x="457200" y="750628"/>
            <a:ext cx="8229600" cy="5878772"/>
          </a:xfrm>
        </p:spPr>
        <p:txBody>
          <a:bodyPr>
            <a:normAutofit fontScale="92500" lnSpcReduction="10000"/>
          </a:bodyPr>
          <a:lstStyle/>
          <a:p>
            <a:pPr marL="0" indent="0">
              <a:buNone/>
            </a:pPr>
            <a:endParaRPr lang="en-US" dirty="0"/>
          </a:p>
          <a:p>
            <a:pPr marL="0" indent="0">
              <a:buNone/>
            </a:pPr>
            <a:r>
              <a:rPr lang="en-GB" b="1" dirty="0" smtClean="0"/>
              <a:t>1. Contracts </a:t>
            </a:r>
            <a:r>
              <a:rPr lang="en-GB" b="1" dirty="0"/>
              <a:t>disclosure </a:t>
            </a:r>
            <a:endParaRPr lang="en-GB" b="1" dirty="0" smtClean="0"/>
          </a:p>
          <a:p>
            <a:r>
              <a:rPr lang="en-GB" dirty="0" smtClean="0"/>
              <a:t>TEITA Act 2015 passed but no regulations to operationalize it</a:t>
            </a:r>
            <a:r>
              <a:rPr lang="x-none"/>
              <a:t> </a:t>
            </a:r>
            <a:endParaRPr lang="en-US" dirty="0"/>
          </a:p>
          <a:p>
            <a:r>
              <a:rPr lang="en-GB" dirty="0"/>
              <a:t>T</a:t>
            </a:r>
            <a:r>
              <a:rPr lang="en-GB" dirty="0" smtClean="0"/>
              <a:t>he </a:t>
            </a:r>
            <a:r>
              <a:rPr lang="en-GB" dirty="0"/>
              <a:t>transparency environment remains fairly opaque, hindering the verification of </a:t>
            </a:r>
            <a:r>
              <a:rPr lang="en-GB" dirty="0" smtClean="0"/>
              <a:t>information.</a:t>
            </a:r>
          </a:p>
          <a:p>
            <a:r>
              <a:rPr lang="en-GB" dirty="0"/>
              <a:t>T</a:t>
            </a:r>
            <a:r>
              <a:rPr lang="en-GB" dirty="0" smtClean="0"/>
              <a:t>he </a:t>
            </a:r>
            <a:r>
              <a:rPr lang="en-GB" dirty="0"/>
              <a:t>provision on contract disclosure is unclear on whether it also applies to contracts signed prior to the TEITA Act, or whether it only applies to contracts signed subsequently</a:t>
            </a:r>
            <a:r>
              <a:rPr lang="en-GB" dirty="0" smtClean="0"/>
              <a:t>.</a:t>
            </a:r>
          </a:p>
          <a:p>
            <a:r>
              <a:rPr lang="en-GB" dirty="0"/>
              <a:t>Ghana and </a:t>
            </a:r>
            <a:r>
              <a:rPr lang="en-GB" dirty="0" smtClean="0"/>
              <a:t>DRC </a:t>
            </a:r>
            <a:r>
              <a:rPr lang="en-GB" dirty="0"/>
              <a:t>have made contracts available online</a:t>
            </a:r>
            <a:endParaRPr lang="en-GB" dirty="0" smtClean="0"/>
          </a:p>
          <a:p>
            <a:endParaRPr lang="en-GB" dirty="0" smtClean="0"/>
          </a:p>
          <a:p>
            <a:endParaRPr lang="en-US" dirty="0"/>
          </a:p>
        </p:txBody>
      </p:sp>
    </p:spTree>
    <p:extLst>
      <p:ext uri="{BB962C8B-B14F-4D97-AF65-F5344CB8AC3E}">
        <p14:creationId xmlns:p14="http://schemas.microsoft.com/office/powerpoint/2010/main" val="3790355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728" y="-60923"/>
            <a:ext cx="8229600" cy="1357459"/>
          </a:xfrm>
        </p:spPr>
        <p:txBody>
          <a:bodyPr/>
          <a:lstStyle/>
          <a:p>
            <a:r>
              <a:rPr lang="en-US" dirty="0" smtClean="0">
                <a:solidFill>
                  <a:srgbClr val="4BACC6"/>
                </a:solidFill>
              </a:rPr>
              <a:t>Ten key priorities cont.</a:t>
            </a:r>
            <a:endParaRPr lang="en-US" dirty="0"/>
          </a:p>
        </p:txBody>
      </p:sp>
      <p:sp>
        <p:nvSpPr>
          <p:cNvPr id="3" name="Content Placeholder 2"/>
          <p:cNvSpPr>
            <a:spLocks noGrp="1"/>
          </p:cNvSpPr>
          <p:nvPr>
            <p:ph idx="1"/>
          </p:nvPr>
        </p:nvSpPr>
        <p:spPr>
          <a:xfrm>
            <a:off x="457200" y="750628"/>
            <a:ext cx="8229600" cy="5878772"/>
          </a:xfrm>
        </p:spPr>
        <p:txBody>
          <a:bodyPr>
            <a:normAutofit fontScale="92500" lnSpcReduction="20000"/>
          </a:bodyPr>
          <a:lstStyle/>
          <a:p>
            <a:pPr marL="0" indent="0">
              <a:buNone/>
            </a:pPr>
            <a:endParaRPr lang="en-US" dirty="0"/>
          </a:p>
          <a:p>
            <a:pPr marL="0" indent="0">
              <a:buNone/>
            </a:pPr>
            <a:r>
              <a:rPr lang="en-GB" b="1" dirty="0"/>
              <a:t>2</a:t>
            </a:r>
            <a:r>
              <a:rPr lang="en-GB" b="1" dirty="0" smtClean="0"/>
              <a:t>. Investing in geological information </a:t>
            </a:r>
          </a:p>
          <a:p>
            <a:r>
              <a:rPr lang="en-GB" dirty="0" smtClean="0"/>
              <a:t>Information </a:t>
            </a:r>
            <a:r>
              <a:rPr lang="en-GB" dirty="0"/>
              <a:t>asymmetry. </a:t>
            </a:r>
            <a:endParaRPr lang="en-GB" dirty="0" smtClean="0"/>
          </a:p>
          <a:p>
            <a:r>
              <a:rPr lang="en-GB" dirty="0" smtClean="0"/>
              <a:t>No </a:t>
            </a:r>
            <a:r>
              <a:rPr lang="en-GB" dirty="0"/>
              <a:t>clearer picture of the country’s resource </a:t>
            </a:r>
            <a:r>
              <a:rPr lang="en-GB" dirty="0" smtClean="0"/>
              <a:t>wealth</a:t>
            </a:r>
          </a:p>
          <a:p>
            <a:r>
              <a:rPr lang="en-GB" dirty="0" smtClean="0"/>
              <a:t>Pre-licensing </a:t>
            </a:r>
            <a:r>
              <a:rPr lang="en-GB" dirty="0"/>
              <a:t>investment in geological and geophysical surveys funded by the Government can provide a high return on government </a:t>
            </a:r>
            <a:r>
              <a:rPr lang="en-GB" dirty="0" smtClean="0"/>
              <a:t>investment</a:t>
            </a:r>
          </a:p>
          <a:p>
            <a:r>
              <a:rPr lang="en-GB" dirty="0"/>
              <a:t>R</a:t>
            </a:r>
            <a:r>
              <a:rPr lang="en-GB" dirty="0" smtClean="0"/>
              <a:t>esulting </a:t>
            </a:r>
            <a:r>
              <a:rPr lang="en-GB" dirty="0"/>
              <a:t>information increases the attractiveness of the geology to investors. This, in turn, attracts higher </a:t>
            </a:r>
            <a:r>
              <a:rPr lang="en-GB" dirty="0" smtClean="0"/>
              <a:t>bids (Papua new Guinea provide interesting case study)</a:t>
            </a:r>
          </a:p>
          <a:p>
            <a:endParaRPr lang="en-US" dirty="0"/>
          </a:p>
        </p:txBody>
      </p:sp>
    </p:spTree>
    <p:extLst>
      <p:ext uri="{BB962C8B-B14F-4D97-AF65-F5344CB8AC3E}">
        <p14:creationId xmlns:p14="http://schemas.microsoft.com/office/powerpoint/2010/main" val="18042809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728" y="-60923"/>
            <a:ext cx="8229600" cy="1357459"/>
          </a:xfrm>
        </p:spPr>
        <p:txBody>
          <a:bodyPr/>
          <a:lstStyle/>
          <a:p>
            <a:r>
              <a:rPr lang="en-US" dirty="0" smtClean="0">
                <a:solidFill>
                  <a:srgbClr val="4BACC6"/>
                </a:solidFill>
              </a:rPr>
              <a:t>Ten key priorities</a:t>
            </a:r>
            <a:endParaRPr lang="en-US" dirty="0"/>
          </a:p>
        </p:txBody>
      </p:sp>
      <p:sp>
        <p:nvSpPr>
          <p:cNvPr id="3" name="Content Placeholder 2"/>
          <p:cNvSpPr>
            <a:spLocks noGrp="1"/>
          </p:cNvSpPr>
          <p:nvPr>
            <p:ph idx="1"/>
          </p:nvPr>
        </p:nvSpPr>
        <p:spPr>
          <a:xfrm>
            <a:off x="457200" y="750628"/>
            <a:ext cx="8229600" cy="5878772"/>
          </a:xfrm>
        </p:spPr>
        <p:txBody>
          <a:bodyPr>
            <a:normAutofit/>
          </a:bodyPr>
          <a:lstStyle/>
          <a:p>
            <a:pPr marL="0" indent="0">
              <a:buNone/>
            </a:pPr>
            <a:endParaRPr lang="en-US" dirty="0"/>
          </a:p>
          <a:p>
            <a:pPr marL="0" indent="0">
              <a:buNone/>
            </a:pPr>
            <a:r>
              <a:rPr lang="en-GB" b="1" dirty="0"/>
              <a:t>3</a:t>
            </a:r>
            <a:r>
              <a:rPr lang="en-GB" b="1" dirty="0" smtClean="0"/>
              <a:t>. Taxation</a:t>
            </a:r>
          </a:p>
          <a:p>
            <a:pPr lvl="0"/>
            <a:r>
              <a:rPr lang="en-GB" dirty="0"/>
              <a:t>Rethink the basis of taxing the extractive </a:t>
            </a:r>
            <a:r>
              <a:rPr lang="en-GB" dirty="0" smtClean="0"/>
              <a:t>sector</a:t>
            </a:r>
          </a:p>
          <a:p>
            <a:pPr lvl="0"/>
            <a:r>
              <a:rPr lang="en-GB" dirty="0" smtClean="0"/>
              <a:t>Consider </a:t>
            </a:r>
            <a:r>
              <a:rPr lang="en-GB" dirty="0"/>
              <a:t>the mixed-basis approach of capturing tax at inputs, revenue and profit tax points to limit the scope for corporate tax planning as opposed to the use of profit basis taxation.</a:t>
            </a:r>
            <a:endParaRPr lang="en-US" dirty="0"/>
          </a:p>
          <a:p>
            <a:endParaRPr lang="en-GB" dirty="0" smtClean="0"/>
          </a:p>
          <a:p>
            <a:endParaRPr lang="en-US" dirty="0"/>
          </a:p>
        </p:txBody>
      </p:sp>
    </p:spTree>
    <p:extLst>
      <p:ext uri="{BB962C8B-B14F-4D97-AF65-F5344CB8AC3E}">
        <p14:creationId xmlns:p14="http://schemas.microsoft.com/office/powerpoint/2010/main" val="18042809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728" y="-60923"/>
            <a:ext cx="8229600" cy="1357459"/>
          </a:xfrm>
        </p:spPr>
        <p:txBody>
          <a:bodyPr/>
          <a:lstStyle/>
          <a:p>
            <a:r>
              <a:rPr lang="en-US" dirty="0" smtClean="0">
                <a:solidFill>
                  <a:srgbClr val="4BACC6"/>
                </a:solidFill>
              </a:rPr>
              <a:t>Ten key priorities</a:t>
            </a:r>
            <a:endParaRPr lang="en-US" dirty="0"/>
          </a:p>
        </p:txBody>
      </p:sp>
      <p:sp>
        <p:nvSpPr>
          <p:cNvPr id="3" name="Content Placeholder 2"/>
          <p:cNvSpPr>
            <a:spLocks noGrp="1"/>
          </p:cNvSpPr>
          <p:nvPr>
            <p:ph idx="1"/>
          </p:nvPr>
        </p:nvSpPr>
        <p:spPr>
          <a:xfrm>
            <a:off x="457200" y="750628"/>
            <a:ext cx="8229600" cy="5878772"/>
          </a:xfrm>
        </p:spPr>
        <p:txBody>
          <a:bodyPr>
            <a:normAutofit fontScale="85000" lnSpcReduction="20000"/>
          </a:bodyPr>
          <a:lstStyle/>
          <a:p>
            <a:pPr marL="0" indent="0">
              <a:buNone/>
            </a:pPr>
            <a:endParaRPr lang="en-US" dirty="0"/>
          </a:p>
          <a:p>
            <a:pPr marL="0" indent="0">
              <a:buNone/>
            </a:pPr>
            <a:r>
              <a:rPr lang="en-GB" b="1" dirty="0"/>
              <a:t>5</a:t>
            </a:r>
            <a:r>
              <a:rPr lang="en-GB" b="1" dirty="0" smtClean="0"/>
              <a:t>. Protection of the environment </a:t>
            </a:r>
          </a:p>
          <a:p>
            <a:pPr lvl="0"/>
            <a:r>
              <a:rPr lang="en-GB" dirty="0"/>
              <a:t>F</a:t>
            </a:r>
            <a:r>
              <a:rPr lang="en-GB" dirty="0" smtClean="0"/>
              <a:t>ormulating the </a:t>
            </a:r>
            <a:r>
              <a:rPr lang="en-GB" dirty="0"/>
              <a:t>outstanding </a:t>
            </a:r>
            <a:r>
              <a:rPr lang="en-US" dirty="0"/>
              <a:t>Environmental Management Act (EMA) 2004</a:t>
            </a:r>
            <a:r>
              <a:rPr lang="en-GB" dirty="0"/>
              <a:t> regulations that relate to the </a:t>
            </a:r>
            <a:r>
              <a:rPr lang="en-GB" dirty="0" smtClean="0"/>
              <a:t>extractive </a:t>
            </a:r>
            <a:r>
              <a:rPr lang="en-GB" dirty="0"/>
              <a:t>sector</a:t>
            </a:r>
            <a:r>
              <a:rPr lang="en-GB" dirty="0" smtClean="0"/>
              <a:t>.</a:t>
            </a:r>
          </a:p>
          <a:p>
            <a:pPr marL="0" lvl="0" indent="0">
              <a:buNone/>
            </a:pPr>
            <a:endParaRPr lang="en-GB" dirty="0" smtClean="0"/>
          </a:p>
          <a:p>
            <a:pPr marL="0" lvl="0" indent="0">
              <a:buNone/>
            </a:pPr>
            <a:r>
              <a:rPr lang="en-GB" b="1" dirty="0" smtClean="0"/>
              <a:t>6. Community beneficiation </a:t>
            </a:r>
            <a:endParaRPr lang="en-US" dirty="0"/>
          </a:p>
          <a:p>
            <a:pPr lvl="0"/>
            <a:r>
              <a:rPr lang="en-GB" dirty="0"/>
              <a:t>Develop a local participation framework to ensure that local communities and local governments are involved in project processes prior to project development. This will make communities understand how they will be affected, plan for the pending changes, and contribute local knowledge to the design of mitigation strategies. </a:t>
            </a:r>
            <a:endParaRPr lang="en-GB" dirty="0" smtClean="0"/>
          </a:p>
          <a:p>
            <a:r>
              <a:rPr lang="en-GB" dirty="0"/>
              <a:t>Develop a framework for CSR to be adopted by all communities to ensure long lasting benefits, such as infrastructure development.</a:t>
            </a:r>
            <a:endParaRPr lang="en-US" dirty="0"/>
          </a:p>
          <a:p>
            <a:pPr lvl="0"/>
            <a:endParaRPr lang="en-US" dirty="0"/>
          </a:p>
          <a:p>
            <a:endParaRPr lang="en-GB" dirty="0" smtClean="0"/>
          </a:p>
          <a:p>
            <a:endParaRPr lang="en-US" dirty="0"/>
          </a:p>
        </p:txBody>
      </p:sp>
    </p:spTree>
    <p:extLst>
      <p:ext uri="{BB962C8B-B14F-4D97-AF65-F5344CB8AC3E}">
        <p14:creationId xmlns:p14="http://schemas.microsoft.com/office/powerpoint/2010/main" val="18042809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728" y="-60923"/>
            <a:ext cx="8229600" cy="1357459"/>
          </a:xfrm>
        </p:spPr>
        <p:txBody>
          <a:bodyPr/>
          <a:lstStyle/>
          <a:p>
            <a:r>
              <a:rPr lang="en-US" dirty="0" smtClean="0">
                <a:solidFill>
                  <a:srgbClr val="4BACC6"/>
                </a:solidFill>
              </a:rPr>
              <a:t>Ten key priorities</a:t>
            </a:r>
            <a:endParaRPr lang="en-US" dirty="0"/>
          </a:p>
        </p:txBody>
      </p:sp>
      <p:sp>
        <p:nvSpPr>
          <p:cNvPr id="3" name="Content Placeholder 2"/>
          <p:cNvSpPr>
            <a:spLocks noGrp="1"/>
          </p:cNvSpPr>
          <p:nvPr>
            <p:ph idx="1"/>
          </p:nvPr>
        </p:nvSpPr>
        <p:spPr>
          <a:xfrm>
            <a:off x="457200" y="750628"/>
            <a:ext cx="8229600" cy="5878772"/>
          </a:xfrm>
        </p:spPr>
        <p:txBody>
          <a:bodyPr>
            <a:normAutofit/>
          </a:bodyPr>
          <a:lstStyle/>
          <a:p>
            <a:pPr marL="0" indent="0">
              <a:buNone/>
            </a:pPr>
            <a:endParaRPr lang="en-US" dirty="0"/>
          </a:p>
          <a:p>
            <a:pPr marL="0" indent="0">
              <a:buNone/>
            </a:pPr>
            <a:r>
              <a:rPr lang="en-GB" b="1" dirty="0"/>
              <a:t>7</a:t>
            </a:r>
            <a:r>
              <a:rPr lang="en-GB" b="1" dirty="0" smtClean="0"/>
              <a:t>. Mining revenue volatility </a:t>
            </a:r>
          </a:p>
          <a:p>
            <a:pPr lvl="0"/>
            <a:r>
              <a:rPr lang="en-GB" dirty="0"/>
              <a:t>Urgently invest in building the capacity of the revenue management authorities to estimate revenue forecasts which will help the Government to investigate the vulnerability of its own finances and the economy of Tanzania to revenue fluctuations resulting from extractive resource price movements</a:t>
            </a:r>
            <a:r>
              <a:rPr lang="en-GB" dirty="0" smtClean="0"/>
              <a:t>.</a:t>
            </a:r>
          </a:p>
          <a:p>
            <a:pPr lvl="0"/>
            <a:r>
              <a:rPr lang="en-GB" dirty="0" smtClean="0"/>
              <a:t>Lessons from Zambia</a:t>
            </a:r>
            <a:endParaRPr lang="en-US" dirty="0"/>
          </a:p>
          <a:p>
            <a:pPr marL="0" indent="0">
              <a:buNone/>
            </a:pPr>
            <a:endParaRPr lang="en-GB" dirty="0" smtClean="0"/>
          </a:p>
          <a:p>
            <a:endParaRPr lang="en-US" dirty="0"/>
          </a:p>
        </p:txBody>
      </p:sp>
    </p:spTree>
    <p:extLst>
      <p:ext uri="{BB962C8B-B14F-4D97-AF65-F5344CB8AC3E}">
        <p14:creationId xmlns:p14="http://schemas.microsoft.com/office/powerpoint/2010/main" val="18042809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728" y="-60923"/>
            <a:ext cx="8229600" cy="1357459"/>
          </a:xfrm>
        </p:spPr>
        <p:txBody>
          <a:bodyPr/>
          <a:lstStyle/>
          <a:p>
            <a:r>
              <a:rPr lang="en-US" dirty="0" smtClean="0">
                <a:solidFill>
                  <a:srgbClr val="4BACC6"/>
                </a:solidFill>
              </a:rPr>
              <a:t>Ten key priorities</a:t>
            </a:r>
            <a:endParaRPr lang="en-US" dirty="0"/>
          </a:p>
        </p:txBody>
      </p:sp>
      <p:sp>
        <p:nvSpPr>
          <p:cNvPr id="3" name="Content Placeholder 2"/>
          <p:cNvSpPr>
            <a:spLocks noGrp="1"/>
          </p:cNvSpPr>
          <p:nvPr>
            <p:ph idx="1"/>
          </p:nvPr>
        </p:nvSpPr>
        <p:spPr>
          <a:xfrm>
            <a:off x="457200" y="750628"/>
            <a:ext cx="8229600" cy="5878772"/>
          </a:xfrm>
        </p:spPr>
        <p:txBody>
          <a:bodyPr>
            <a:normAutofit/>
          </a:bodyPr>
          <a:lstStyle/>
          <a:p>
            <a:pPr marL="0" indent="0">
              <a:buNone/>
            </a:pPr>
            <a:endParaRPr lang="en-US" dirty="0"/>
          </a:p>
          <a:p>
            <a:pPr marL="0" indent="0">
              <a:buNone/>
            </a:pPr>
            <a:r>
              <a:rPr lang="en-GB" b="1" dirty="0"/>
              <a:t>8</a:t>
            </a:r>
            <a:r>
              <a:rPr lang="en-GB" b="1" dirty="0" smtClean="0"/>
              <a:t>. Free mineral marketing across regions </a:t>
            </a:r>
          </a:p>
          <a:p>
            <a:pPr marL="0" indent="0">
              <a:buNone/>
            </a:pPr>
            <a:r>
              <a:rPr lang="en-GB" b="1" dirty="0" smtClean="0"/>
              <a:t>9. Clear Framework for Mining revenue distribution </a:t>
            </a:r>
          </a:p>
          <a:p>
            <a:pPr marL="0" indent="0">
              <a:buNone/>
            </a:pPr>
            <a:r>
              <a:rPr lang="en-GB" b="1" dirty="0" smtClean="0"/>
              <a:t>10. “Investing in investing”</a:t>
            </a:r>
          </a:p>
          <a:p>
            <a:endParaRPr lang="en-US" dirty="0"/>
          </a:p>
        </p:txBody>
      </p:sp>
    </p:spTree>
    <p:extLst>
      <p:ext uri="{BB962C8B-B14F-4D97-AF65-F5344CB8AC3E}">
        <p14:creationId xmlns:p14="http://schemas.microsoft.com/office/powerpoint/2010/main" val="1804280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457200" y="124513"/>
            <a:ext cx="8229600" cy="435045"/>
          </a:xfrm>
        </p:spPr>
        <p:txBody>
          <a:bodyPr>
            <a:normAutofit fontScale="90000"/>
          </a:bodyPr>
          <a:lstStyle/>
          <a:p>
            <a:r>
              <a:rPr lang="en-US" dirty="0" smtClean="0"/>
              <a:t>Presentation Outline </a:t>
            </a:r>
            <a:endParaRPr lang="en-US" dirty="0"/>
          </a:p>
        </p:txBody>
      </p:sp>
      <p:sp>
        <p:nvSpPr>
          <p:cNvPr id="15" name="Content Placeholder 14"/>
          <p:cNvSpPr>
            <a:spLocks noGrp="1"/>
          </p:cNvSpPr>
          <p:nvPr>
            <p:ph idx="1"/>
          </p:nvPr>
        </p:nvSpPr>
        <p:spPr>
          <a:xfrm>
            <a:off x="457200" y="559558"/>
            <a:ext cx="8229600" cy="5776331"/>
          </a:xfrm>
        </p:spPr>
        <p:txBody>
          <a:bodyPr>
            <a:normAutofit fontScale="92500"/>
          </a:bodyPr>
          <a:lstStyle/>
          <a:p>
            <a:r>
              <a:rPr lang="en-GB" sz="2800" b="1" dirty="0"/>
              <a:t>Tanzania’s wealth in the </a:t>
            </a:r>
            <a:r>
              <a:rPr lang="en-GB" sz="2800" b="1" dirty="0" smtClean="0"/>
              <a:t>mining sector</a:t>
            </a:r>
          </a:p>
          <a:p>
            <a:pPr marL="0" indent="0">
              <a:buNone/>
            </a:pPr>
            <a:endParaRPr lang="en-GB" sz="2800" b="1" dirty="0"/>
          </a:p>
          <a:p>
            <a:pPr lvl="0"/>
            <a:r>
              <a:rPr lang="en-GB" sz="2800" b="1" dirty="0"/>
              <a:t>Tanzania’s aspirations on </a:t>
            </a:r>
            <a:r>
              <a:rPr lang="en-GB" sz="2800" b="1" dirty="0" smtClean="0"/>
              <a:t>the mining sector</a:t>
            </a:r>
          </a:p>
          <a:p>
            <a:pPr lvl="0"/>
            <a:endParaRPr lang="en-GB" sz="2800" b="1" dirty="0"/>
          </a:p>
          <a:p>
            <a:pPr lvl="0"/>
            <a:r>
              <a:rPr lang="en-GB" sz="2800" b="1" dirty="0"/>
              <a:t>Growth of the mining sector and its contribution to GDP</a:t>
            </a:r>
            <a:r>
              <a:rPr lang="en-US" sz="2800" dirty="0" smtClean="0"/>
              <a:t> </a:t>
            </a:r>
          </a:p>
          <a:p>
            <a:pPr marL="0" lvl="0" indent="0">
              <a:buNone/>
            </a:pPr>
            <a:endParaRPr lang="en-US" sz="2800" dirty="0" smtClean="0"/>
          </a:p>
          <a:p>
            <a:pPr lvl="0"/>
            <a:r>
              <a:rPr lang="en-US" sz="2800" b="1" dirty="0" smtClean="0"/>
              <a:t>Initiatives in managing Mining sector</a:t>
            </a:r>
          </a:p>
          <a:p>
            <a:pPr marL="0" lvl="0" indent="0">
              <a:buNone/>
            </a:pPr>
            <a:endParaRPr lang="en-US" sz="2800" b="1" dirty="0" smtClean="0"/>
          </a:p>
          <a:p>
            <a:pPr lvl="0"/>
            <a:r>
              <a:rPr lang="en-US" sz="2800" b="1" dirty="0"/>
              <a:t>Key challenges in managing mining sector in </a:t>
            </a:r>
            <a:r>
              <a:rPr lang="en-US" sz="2800" b="1" dirty="0" smtClean="0"/>
              <a:t>Tanzania</a:t>
            </a:r>
          </a:p>
          <a:p>
            <a:pPr lvl="0"/>
            <a:endParaRPr lang="en-US" sz="2800" b="1" dirty="0" smtClean="0"/>
          </a:p>
          <a:p>
            <a:pPr lvl="0"/>
            <a:r>
              <a:rPr lang="en-US" sz="2800" b="1" dirty="0" smtClean="0"/>
              <a:t>Ten key priorities </a:t>
            </a:r>
            <a:endParaRPr lang="en-US" sz="2800" b="1" dirty="0" smtClean="0"/>
          </a:p>
          <a:p>
            <a:pPr marL="0" lvl="0" indent="0">
              <a:buNone/>
            </a:pPr>
            <a:endParaRPr lang="en-US" sz="2800" dirty="0" smtClean="0"/>
          </a:p>
        </p:txBody>
      </p:sp>
    </p:spTree>
    <p:extLst>
      <p:ext uri="{BB962C8B-B14F-4D97-AF65-F5344CB8AC3E}">
        <p14:creationId xmlns:p14="http://schemas.microsoft.com/office/powerpoint/2010/main" val="9346180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21079"/>
            <a:ext cx="8229600" cy="4205084"/>
          </a:xfrm>
        </p:spPr>
        <p:txBody>
          <a:bodyPr>
            <a:normAutofit/>
          </a:bodyPr>
          <a:lstStyle/>
          <a:p>
            <a:pPr marL="0" indent="0" algn="ctr">
              <a:buNone/>
            </a:pPr>
            <a:r>
              <a:rPr lang="en-US" sz="4800" dirty="0" smtClean="0"/>
              <a:t>Thank you </a:t>
            </a:r>
            <a:endParaRPr lang="en-US" sz="4800" dirty="0"/>
          </a:p>
        </p:txBody>
      </p:sp>
    </p:spTree>
    <p:extLst>
      <p:ext uri="{BB962C8B-B14F-4D97-AF65-F5344CB8AC3E}">
        <p14:creationId xmlns:p14="http://schemas.microsoft.com/office/powerpoint/2010/main" val="1161096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7929" y="82871"/>
            <a:ext cx="7750530" cy="572222"/>
          </a:xfrm>
        </p:spPr>
        <p:txBody>
          <a:bodyPr>
            <a:normAutofit fontScale="90000"/>
          </a:bodyPr>
          <a:lstStyle/>
          <a:p>
            <a:r>
              <a:rPr lang="en-GB" b="1" dirty="0">
                <a:solidFill>
                  <a:srgbClr val="00B0F0"/>
                </a:solidFill>
              </a:rPr>
              <a:t>Tanzania’s wealth in the </a:t>
            </a:r>
            <a:r>
              <a:rPr lang="en-GB" dirty="0" smtClean="0">
                <a:solidFill>
                  <a:srgbClr val="00B0F0"/>
                </a:solidFill>
              </a:rPr>
              <a:t>mining</a:t>
            </a:r>
            <a:r>
              <a:rPr lang="en-GB" b="1" dirty="0" smtClean="0">
                <a:solidFill>
                  <a:srgbClr val="00B0F0"/>
                </a:solidFill>
              </a:rPr>
              <a:t> </a:t>
            </a:r>
            <a:r>
              <a:rPr lang="en-GB" b="1" dirty="0">
                <a:solidFill>
                  <a:srgbClr val="00B0F0"/>
                </a:solidFill>
              </a:rPr>
              <a:t>sector</a:t>
            </a:r>
          </a:p>
        </p:txBody>
      </p:sp>
      <p:sp>
        <p:nvSpPr>
          <p:cNvPr id="3" name="Content Placeholder 2"/>
          <p:cNvSpPr>
            <a:spLocks noGrp="1"/>
          </p:cNvSpPr>
          <p:nvPr>
            <p:ph idx="1"/>
          </p:nvPr>
        </p:nvSpPr>
        <p:spPr>
          <a:xfrm>
            <a:off x="272955" y="655093"/>
            <a:ext cx="8871045" cy="5745707"/>
          </a:xfrm>
        </p:spPr>
        <p:txBody>
          <a:bodyPr>
            <a:normAutofit/>
          </a:bodyPr>
          <a:lstStyle/>
          <a:p>
            <a:r>
              <a:rPr lang="en-GB" sz="2000" dirty="0">
                <a:solidFill>
                  <a:schemeClr val="tx1"/>
                </a:solidFill>
              </a:rPr>
              <a:t>Ranks forth in Africa in terms of diversity and richness of mineral resources </a:t>
            </a:r>
            <a:r>
              <a:rPr lang="en-GB" sz="2000" dirty="0" err="1" smtClean="0">
                <a:solidFill>
                  <a:schemeClr val="tx1"/>
                </a:solidFill>
              </a:rPr>
              <a:t>Eg</a:t>
            </a:r>
            <a:r>
              <a:rPr lang="en-GB" sz="2000" dirty="0" smtClean="0">
                <a:solidFill>
                  <a:schemeClr val="tx1"/>
                </a:solidFill>
              </a:rPr>
              <a:t>. 10% of Africa’s Gold is in Tanzania</a:t>
            </a:r>
            <a:endParaRPr lang="en-GB" sz="2000" dirty="0">
              <a:solidFill>
                <a:schemeClr val="tx1"/>
              </a:solidFill>
            </a:endParaRPr>
          </a:p>
          <a:p>
            <a:pPr lvl="1"/>
            <a:r>
              <a:rPr lang="en-GB" sz="2000" dirty="0">
                <a:solidFill>
                  <a:schemeClr val="tx1"/>
                </a:solidFill>
              </a:rPr>
              <a:t>The first three countries are South Africa, </a:t>
            </a:r>
            <a:r>
              <a:rPr lang="en-GB" sz="2000" dirty="0" smtClean="0">
                <a:solidFill>
                  <a:schemeClr val="tx1"/>
                </a:solidFill>
              </a:rPr>
              <a:t>DRC </a:t>
            </a:r>
            <a:r>
              <a:rPr lang="en-GB" sz="2000" dirty="0">
                <a:solidFill>
                  <a:schemeClr val="tx1"/>
                </a:solidFill>
              </a:rPr>
              <a:t>and Nigeria</a:t>
            </a:r>
          </a:p>
          <a:p>
            <a:endParaRPr lang="en-GB" dirty="0"/>
          </a:p>
          <a:p>
            <a:pPr lvl="1"/>
            <a:endParaRPr lang="en-GB" dirty="0"/>
          </a:p>
          <a:p>
            <a:pPr lvl="1"/>
            <a:endParaRPr lang="en-GB" dirty="0"/>
          </a:p>
          <a:p>
            <a:pPr lvl="1"/>
            <a:endParaRPr lang="en-GB" dirty="0"/>
          </a:p>
          <a:p>
            <a:pPr lvl="1"/>
            <a:endParaRPr lang="en-GB" dirty="0"/>
          </a:p>
        </p:txBody>
      </p:sp>
      <p:pic>
        <p:nvPicPr>
          <p:cNvPr id="6" name="Picture 5">
            <a:extLst>
              <a:ext uri="{FF2B5EF4-FFF2-40B4-BE49-F238E27FC236}">
                <a16:creationId xmlns="" xmlns:a16="http://schemas.microsoft.com/office/drawing/2014/main" id="{C1F8F7B8-70FC-4B9C-AEF3-0D212DECE94C}"/>
              </a:ext>
            </a:extLst>
          </p:cNvPr>
          <p:cNvPicPr/>
          <p:nvPr/>
        </p:nvPicPr>
        <p:blipFill rotWithShape="1">
          <a:blip r:embed="rId2"/>
          <a:srcRect l="25925" t="30739" r="23554" b="19015"/>
          <a:stretch/>
        </p:blipFill>
        <p:spPr bwMode="auto">
          <a:xfrm>
            <a:off x="0" y="1719618"/>
            <a:ext cx="9144000" cy="513838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02137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404" y="262179"/>
            <a:ext cx="8044390" cy="529556"/>
          </a:xfrm>
        </p:spPr>
        <p:txBody>
          <a:bodyPr>
            <a:normAutofit fontScale="90000"/>
          </a:bodyPr>
          <a:lstStyle/>
          <a:p>
            <a:r>
              <a:rPr lang="en-GB" b="1" dirty="0">
                <a:solidFill>
                  <a:srgbClr val="00B0F0"/>
                </a:solidFill>
              </a:rPr>
              <a:t>Tanzania’s aspirations on the </a:t>
            </a:r>
            <a:r>
              <a:rPr lang="en-GB" dirty="0" smtClean="0">
                <a:solidFill>
                  <a:srgbClr val="00B0F0"/>
                </a:solidFill>
              </a:rPr>
              <a:t>mining</a:t>
            </a:r>
            <a:r>
              <a:rPr lang="en-GB" b="1" dirty="0" smtClean="0">
                <a:solidFill>
                  <a:srgbClr val="00B0F0"/>
                </a:solidFill>
              </a:rPr>
              <a:t> </a:t>
            </a:r>
            <a:r>
              <a:rPr lang="en-GB" b="1" dirty="0">
                <a:solidFill>
                  <a:srgbClr val="00B0F0"/>
                </a:solidFill>
              </a:rPr>
              <a:t>sector</a:t>
            </a:r>
            <a:r>
              <a:rPr lang="en-GB" b="1" dirty="0">
                <a:solidFill>
                  <a:schemeClr val="accent1"/>
                </a:solidFill>
              </a:rPr>
              <a:t> </a:t>
            </a:r>
          </a:p>
        </p:txBody>
      </p:sp>
      <p:sp>
        <p:nvSpPr>
          <p:cNvPr id="3" name="Content Placeholder 2"/>
          <p:cNvSpPr>
            <a:spLocks noGrp="1"/>
          </p:cNvSpPr>
          <p:nvPr>
            <p:ph idx="1"/>
          </p:nvPr>
        </p:nvSpPr>
        <p:spPr>
          <a:xfrm>
            <a:off x="1944694" y="2300947"/>
            <a:ext cx="6686550" cy="3699803"/>
          </a:xfrm>
        </p:spPr>
        <p:txBody>
          <a:bodyPr>
            <a:normAutofit/>
          </a:bodyPr>
          <a:lstStyle/>
          <a:p>
            <a:pPr marL="342900" lvl="1" indent="0">
              <a:buNone/>
            </a:pPr>
            <a:endParaRPr lang="en-GB" dirty="0"/>
          </a:p>
          <a:p>
            <a:pPr marL="0" indent="0">
              <a:buNone/>
            </a:pPr>
            <a:endParaRPr lang="en-GB" dirty="0"/>
          </a:p>
        </p:txBody>
      </p:sp>
      <p:sp>
        <p:nvSpPr>
          <p:cNvPr id="7" name="Rectangle 6"/>
          <p:cNvSpPr/>
          <p:nvPr/>
        </p:nvSpPr>
        <p:spPr>
          <a:xfrm>
            <a:off x="723331" y="850811"/>
            <a:ext cx="7907913" cy="4975721"/>
          </a:xfrm>
          <a:prstGeom prst="rect">
            <a:avLst/>
          </a:prstGeom>
        </p:spPr>
        <p:txBody>
          <a:bodyPr wrap="square">
            <a:spAutoFit/>
          </a:bodyPr>
          <a:lstStyle/>
          <a:p>
            <a:pPr defTabSz="342900">
              <a:spcBef>
                <a:spcPts val="750"/>
              </a:spcBef>
              <a:buClr>
                <a:srgbClr val="A53010"/>
              </a:buClr>
            </a:pPr>
            <a:r>
              <a:rPr lang="en-US" sz="2400" dirty="0">
                <a:latin typeface="Georgia" panose="02040502050405020303" pitchFamily="18" charset="0"/>
              </a:rPr>
              <a:t>Tanzania wishes to enhance the competitiveness of the  </a:t>
            </a:r>
            <a:r>
              <a:rPr lang="en-US" sz="2400" dirty="0" smtClean="0">
                <a:latin typeface="Georgia" panose="02040502050405020303" pitchFamily="18" charset="0"/>
              </a:rPr>
              <a:t>sector </a:t>
            </a:r>
            <a:r>
              <a:rPr lang="en-US" sz="2400" dirty="0">
                <a:latin typeface="Georgia" panose="02040502050405020303" pitchFamily="18" charset="0"/>
              </a:rPr>
              <a:t>and contribute to  the socio-economic </a:t>
            </a:r>
            <a:r>
              <a:rPr lang="en-US" sz="2400" dirty="0" smtClean="0">
                <a:latin typeface="Georgia" panose="02040502050405020303" pitchFamily="18" charset="0"/>
              </a:rPr>
              <a:t>benefits </a:t>
            </a:r>
            <a:r>
              <a:rPr lang="en-US" sz="2400" dirty="0">
                <a:latin typeface="Georgia" panose="02040502050405020303" pitchFamily="18" charset="0"/>
              </a:rPr>
              <a:t>in terms of</a:t>
            </a:r>
            <a:r>
              <a:rPr lang="en-US" sz="2400" dirty="0" smtClean="0">
                <a:latin typeface="Georgia" panose="02040502050405020303" pitchFamily="18" charset="0"/>
              </a:rPr>
              <a:t>:</a:t>
            </a:r>
            <a:endParaRPr lang="en-GB" sz="2400" dirty="0">
              <a:latin typeface="Georgia" panose="02040502050405020303" pitchFamily="18" charset="0"/>
            </a:endParaRPr>
          </a:p>
          <a:p>
            <a:pPr marL="557213" lvl="1" indent="-214313" defTabSz="342900">
              <a:spcBef>
                <a:spcPts val="750"/>
              </a:spcBef>
              <a:buClr>
                <a:srgbClr val="A53010"/>
              </a:buClr>
              <a:buFont typeface="Wingdings 3" charset="2"/>
              <a:buChar char=""/>
            </a:pPr>
            <a:r>
              <a:rPr lang="en-GB" sz="2400" dirty="0">
                <a:latin typeface="Georgia" panose="02040502050405020303" pitchFamily="18" charset="0"/>
              </a:rPr>
              <a:t>Job creation</a:t>
            </a:r>
          </a:p>
          <a:p>
            <a:pPr marL="557213" lvl="1" indent="-214313" defTabSz="342900">
              <a:spcBef>
                <a:spcPts val="750"/>
              </a:spcBef>
              <a:buClr>
                <a:srgbClr val="A53010"/>
              </a:buClr>
              <a:buFont typeface="Wingdings 3" charset="2"/>
              <a:buChar char=""/>
            </a:pPr>
            <a:r>
              <a:rPr lang="en-GB" sz="2400" dirty="0" smtClean="0">
                <a:latin typeface="Georgia" panose="02040502050405020303" pitchFamily="18" charset="0"/>
              </a:rPr>
              <a:t>Skills development </a:t>
            </a:r>
            <a:endParaRPr lang="en-GB" sz="2400" dirty="0">
              <a:latin typeface="Georgia" panose="02040502050405020303" pitchFamily="18" charset="0"/>
            </a:endParaRPr>
          </a:p>
          <a:p>
            <a:pPr marL="557213" lvl="1" indent="-214313" defTabSz="342900">
              <a:spcBef>
                <a:spcPts val="750"/>
              </a:spcBef>
              <a:buClr>
                <a:srgbClr val="A53010"/>
              </a:buClr>
              <a:buFont typeface="Wingdings 3" charset="2"/>
              <a:buChar char=""/>
            </a:pPr>
            <a:r>
              <a:rPr lang="en-US" sz="2400" dirty="0">
                <a:latin typeface="Georgia" panose="02040502050405020303" pitchFamily="18" charset="0"/>
              </a:rPr>
              <a:t>Participation of local community across gender </a:t>
            </a:r>
          </a:p>
          <a:p>
            <a:pPr marL="557213" lvl="1" indent="-214313" defTabSz="342900">
              <a:spcBef>
                <a:spcPts val="750"/>
              </a:spcBef>
              <a:buClr>
                <a:srgbClr val="A53010"/>
              </a:buClr>
              <a:buFont typeface="Wingdings 3" charset="2"/>
              <a:buChar char=""/>
            </a:pPr>
            <a:r>
              <a:rPr lang="en-US" sz="2400" dirty="0">
                <a:latin typeface="Georgia" panose="02040502050405020303" pitchFamily="18" charset="0"/>
              </a:rPr>
              <a:t>Inter-linkage with other sectors of the economy</a:t>
            </a:r>
          </a:p>
          <a:p>
            <a:pPr marL="557213" lvl="1" indent="-214313" defTabSz="342900">
              <a:spcBef>
                <a:spcPts val="750"/>
              </a:spcBef>
              <a:buClr>
                <a:srgbClr val="A53010"/>
              </a:buClr>
              <a:buFont typeface="Wingdings 3" charset="2"/>
              <a:buChar char=""/>
            </a:pPr>
            <a:r>
              <a:rPr lang="en-GB" sz="2400" dirty="0">
                <a:latin typeface="Georgia" panose="02040502050405020303" pitchFamily="18" charset="0"/>
              </a:rPr>
              <a:t>Sharing of the benefits</a:t>
            </a:r>
          </a:p>
          <a:p>
            <a:pPr marL="557213" lvl="1" indent="-214313" defTabSz="342900">
              <a:spcBef>
                <a:spcPts val="750"/>
              </a:spcBef>
              <a:buClr>
                <a:srgbClr val="A53010"/>
              </a:buClr>
              <a:buFont typeface="Wingdings 3" charset="2"/>
              <a:buChar char=""/>
            </a:pPr>
            <a:r>
              <a:rPr lang="en-GB" sz="2400" dirty="0">
                <a:latin typeface="Georgia" panose="02040502050405020303" pitchFamily="18" charset="0"/>
              </a:rPr>
              <a:t>GDP contribution </a:t>
            </a:r>
          </a:p>
          <a:p>
            <a:pPr marL="557213" lvl="1" indent="-214313" defTabSz="342900">
              <a:spcBef>
                <a:spcPts val="750"/>
              </a:spcBef>
              <a:buClr>
                <a:srgbClr val="A53010"/>
              </a:buClr>
              <a:buFont typeface="Wingdings 3" charset="2"/>
              <a:buChar char=""/>
            </a:pPr>
            <a:r>
              <a:rPr lang="en-GB" sz="2400" dirty="0">
                <a:latin typeface="Georgia" panose="02040502050405020303" pitchFamily="18" charset="0"/>
              </a:rPr>
              <a:t>Increase of exports</a:t>
            </a:r>
          </a:p>
          <a:p>
            <a:pPr marL="557213" lvl="1" indent="-214313" defTabSz="342900">
              <a:spcBef>
                <a:spcPts val="750"/>
              </a:spcBef>
              <a:buClr>
                <a:srgbClr val="A53010"/>
              </a:buClr>
              <a:buFont typeface="Wingdings 3" charset="2"/>
              <a:buChar char=""/>
            </a:pPr>
            <a:r>
              <a:rPr lang="en-GB" sz="2400" dirty="0">
                <a:latin typeface="Georgia" panose="02040502050405020303" pitchFamily="18" charset="0"/>
              </a:rPr>
              <a:t>Environmental sustainability </a:t>
            </a:r>
          </a:p>
        </p:txBody>
      </p:sp>
    </p:spTree>
    <p:extLst>
      <p:ext uri="{BB962C8B-B14F-4D97-AF65-F5344CB8AC3E}">
        <p14:creationId xmlns:p14="http://schemas.microsoft.com/office/powerpoint/2010/main" val="501553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2639"/>
          </a:xfrm>
        </p:spPr>
        <p:txBody>
          <a:bodyPr>
            <a:normAutofit fontScale="90000"/>
          </a:bodyPr>
          <a:lstStyle/>
          <a:p>
            <a:r>
              <a:rPr lang="en-GB" b="1" dirty="0" smtClean="0"/>
              <a:t>%Growth of the mining sector and its contribution to GDP</a:t>
            </a:r>
            <a:endParaRPr lang="en-GB"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24545629"/>
              </p:ext>
            </p:extLst>
          </p:nvPr>
        </p:nvGraphicFramePr>
        <p:xfrm>
          <a:off x="457200" y="1146417"/>
          <a:ext cx="8229600" cy="5209928"/>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743200">
                  <a:extLst>
                    <a:ext uri="{9D8B030D-6E8A-4147-A177-3AD203B41FA5}">
                      <a16:colId xmlns:a16="http://schemas.microsoft.com/office/drawing/2014/main" xmlns="" val="20002"/>
                    </a:ext>
                  </a:extLst>
                </a:gridCol>
              </a:tblGrid>
              <a:tr h="954006">
                <a:tc>
                  <a:txBody>
                    <a:bodyPr/>
                    <a:lstStyle/>
                    <a:p>
                      <a:r>
                        <a:rPr lang="en-GB" dirty="0" smtClean="0"/>
                        <a:t>YEAR</a:t>
                      </a:r>
                      <a:endParaRPr lang="en-GB" dirty="0"/>
                    </a:p>
                  </a:txBody>
                  <a:tcPr/>
                </a:tc>
                <a:tc>
                  <a:txBody>
                    <a:bodyPr/>
                    <a:lstStyle/>
                    <a:p>
                      <a:r>
                        <a:rPr lang="en-GB" dirty="0" smtClean="0"/>
                        <a:t>Contribution</a:t>
                      </a:r>
                      <a:r>
                        <a:rPr lang="en-GB" baseline="0" dirty="0" smtClean="0"/>
                        <a:t> to </a:t>
                      </a:r>
                      <a:r>
                        <a:rPr lang="en-GB" dirty="0" smtClean="0"/>
                        <a:t>GDP</a:t>
                      </a:r>
                      <a:r>
                        <a:rPr lang="en-GB" baseline="0" dirty="0" smtClean="0"/>
                        <a:t> (%)</a:t>
                      </a:r>
                      <a:endParaRPr lang="en-GB" dirty="0"/>
                    </a:p>
                  </a:txBody>
                  <a:tcPr/>
                </a:tc>
                <a:tc>
                  <a:txBody>
                    <a:bodyPr/>
                    <a:lstStyle/>
                    <a:p>
                      <a:r>
                        <a:rPr lang="en-GB" dirty="0" smtClean="0"/>
                        <a:t>Sectoral</a:t>
                      </a:r>
                      <a:r>
                        <a:rPr lang="en-GB" baseline="0" dirty="0" smtClean="0"/>
                        <a:t> growth (%)</a:t>
                      </a:r>
                      <a:endParaRPr lang="en-GB" dirty="0"/>
                    </a:p>
                  </a:txBody>
                  <a:tcPr/>
                </a:tc>
                <a:extLst>
                  <a:ext uri="{0D108BD9-81ED-4DB2-BD59-A6C34878D82A}">
                    <a16:rowId xmlns:a16="http://schemas.microsoft.com/office/drawing/2014/main" xmlns="" val="10000"/>
                  </a:ext>
                </a:extLst>
              </a:tr>
              <a:tr h="386902">
                <a:tc>
                  <a:txBody>
                    <a:bodyPr/>
                    <a:lstStyle/>
                    <a:p>
                      <a:r>
                        <a:rPr lang="en-GB" b="1" dirty="0"/>
                        <a:t>2000</a:t>
                      </a:r>
                    </a:p>
                  </a:txBody>
                  <a:tcPr/>
                </a:tc>
                <a:tc>
                  <a:txBody>
                    <a:bodyPr/>
                    <a:lstStyle/>
                    <a:p>
                      <a:r>
                        <a:rPr lang="en-GB" b="1" dirty="0"/>
                        <a:t>1.5</a:t>
                      </a:r>
                    </a:p>
                  </a:txBody>
                  <a:tcPr/>
                </a:tc>
                <a:tc>
                  <a:txBody>
                    <a:bodyPr/>
                    <a:lstStyle/>
                    <a:p>
                      <a:endParaRPr lang="en-GB" dirty="0"/>
                    </a:p>
                  </a:txBody>
                  <a:tcPr/>
                </a:tc>
                <a:extLst>
                  <a:ext uri="{0D108BD9-81ED-4DB2-BD59-A6C34878D82A}">
                    <a16:rowId xmlns:a16="http://schemas.microsoft.com/office/drawing/2014/main" xmlns="" val="10001"/>
                  </a:ext>
                </a:extLst>
              </a:tr>
              <a:tr h="386902">
                <a:tc>
                  <a:txBody>
                    <a:bodyPr/>
                    <a:lstStyle/>
                    <a:p>
                      <a:r>
                        <a:rPr lang="en-GB" b="1" dirty="0"/>
                        <a:t>2001</a:t>
                      </a:r>
                    </a:p>
                  </a:txBody>
                  <a:tcPr/>
                </a:tc>
                <a:tc>
                  <a:txBody>
                    <a:bodyPr/>
                    <a:lstStyle/>
                    <a:p>
                      <a:r>
                        <a:rPr lang="en-GB" b="1" dirty="0"/>
                        <a:t>1.8</a:t>
                      </a:r>
                    </a:p>
                  </a:txBody>
                  <a:tcPr/>
                </a:tc>
                <a:tc>
                  <a:txBody>
                    <a:bodyPr/>
                    <a:lstStyle/>
                    <a:p>
                      <a:endParaRPr lang="en-GB" dirty="0"/>
                    </a:p>
                  </a:txBody>
                  <a:tcPr/>
                </a:tc>
                <a:extLst>
                  <a:ext uri="{0D108BD9-81ED-4DB2-BD59-A6C34878D82A}">
                    <a16:rowId xmlns:a16="http://schemas.microsoft.com/office/drawing/2014/main" xmlns="" val="10002"/>
                  </a:ext>
                </a:extLst>
              </a:tr>
              <a:tr h="386902">
                <a:tc>
                  <a:txBody>
                    <a:bodyPr/>
                    <a:lstStyle/>
                    <a:p>
                      <a:r>
                        <a:rPr lang="en-GB" b="1" dirty="0"/>
                        <a:t>2002</a:t>
                      </a:r>
                    </a:p>
                  </a:txBody>
                  <a:tcPr/>
                </a:tc>
                <a:tc>
                  <a:txBody>
                    <a:bodyPr/>
                    <a:lstStyle/>
                    <a:p>
                      <a:r>
                        <a:rPr lang="en-GB" b="1" dirty="0"/>
                        <a:t>2.1</a:t>
                      </a:r>
                    </a:p>
                  </a:txBody>
                  <a:tcPr/>
                </a:tc>
                <a:tc>
                  <a:txBody>
                    <a:bodyPr/>
                    <a:lstStyle/>
                    <a:p>
                      <a:endParaRPr lang="en-GB" dirty="0"/>
                    </a:p>
                  </a:txBody>
                  <a:tcPr/>
                </a:tc>
                <a:extLst>
                  <a:ext uri="{0D108BD9-81ED-4DB2-BD59-A6C34878D82A}">
                    <a16:rowId xmlns:a16="http://schemas.microsoft.com/office/drawing/2014/main" xmlns="" val="10003"/>
                  </a:ext>
                </a:extLst>
              </a:tr>
              <a:tr h="386902">
                <a:tc>
                  <a:txBody>
                    <a:bodyPr/>
                    <a:lstStyle/>
                    <a:p>
                      <a:r>
                        <a:rPr lang="en-GB" b="1" dirty="0"/>
                        <a:t>2003</a:t>
                      </a:r>
                    </a:p>
                  </a:txBody>
                  <a:tcPr/>
                </a:tc>
                <a:tc>
                  <a:txBody>
                    <a:bodyPr/>
                    <a:lstStyle/>
                    <a:p>
                      <a:r>
                        <a:rPr lang="en-GB" b="1" dirty="0"/>
                        <a:t>2.4</a:t>
                      </a:r>
                    </a:p>
                  </a:txBody>
                  <a:tcPr/>
                </a:tc>
                <a:tc>
                  <a:txBody>
                    <a:bodyPr/>
                    <a:lstStyle/>
                    <a:p>
                      <a:endParaRPr lang="en-GB" dirty="0"/>
                    </a:p>
                  </a:txBody>
                  <a:tcPr/>
                </a:tc>
                <a:extLst>
                  <a:ext uri="{0D108BD9-81ED-4DB2-BD59-A6C34878D82A}">
                    <a16:rowId xmlns:a16="http://schemas.microsoft.com/office/drawing/2014/main" xmlns="" val="10004"/>
                  </a:ext>
                </a:extLst>
              </a:tr>
              <a:tr h="386902">
                <a:tc>
                  <a:txBody>
                    <a:bodyPr/>
                    <a:lstStyle/>
                    <a:p>
                      <a:r>
                        <a:rPr lang="en-GB" b="1" dirty="0"/>
                        <a:t>2004</a:t>
                      </a:r>
                    </a:p>
                  </a:txBody>
                  <a:tcPr/>
                </a:tc>
                <a:tc>
                  <a:txBody>
                    <a:bodyPr/>
                    <a:lstStyle/>
                    <a:p>
                      <a:r>
                        <a:rPr lang="en-GB" b="1" dirty="0"/>
                        <a:t>2.6</a:t>
                      </a:r>
                    </a:p>
                  </a:txBody>
                  <a:tcPr/>
                </a:tc>
                <a:tc>
                  <a:txBody>
                    <a:bodyPr/>
                    <a:lstStyle/>
                    <a:p>
                      <a:endParaRPr lang="en-GB" dirty="0"/>
                    </a:p>
                  </a:txBody>
                  <a:tcPr/>
                </a:tc>
                <a:extLst>
                  <a:ext uri="{0D108BD9-81ED-4DB2-BD59-A6C34878D82A}">
                    <a16:rowId xmlns:a16="http://schemas.microsoft.com/office/drawing/2014/main" xmlns="" val="10005"/>
                  </a:ext>
                </a:extLst>
              </a:tr>
              <a:tr h="386902">
                <a:tc>
                  <a:txBody>
                    <a:bodyPr/>
                    <a:lstStyle/>
                    <a:p>
                      <a:r>
                        <a:rPr lang="en-GB" b="1" dirty="0"/>
                        <a:t>2005</a:t>
                      </a:r>
                    </a:p>
                  </a:txBody>
                  <a:tcPr/>
                </a:tc>
                <a:tc>
                  <a:txBody>
                    <a:bodyPr/>
                    <a:lstStyle/>
                    <a:p>
                      <a:r>
                        <a:rPr lang="en-GB" b="1" dirty="0"/>
                        <a:t>2.9</a:t>
                      </a:r>
                    </a:p>
                  </a:txBody>
                  <a:tcPr/>
                </a:tc>
                <a:tc>
                  <a:txBody>
                    <a:bodyPr/>
                    <a:lstStyle/>
                    <a:p>
                      <a:endParaRPr lang="en-GB" dirty="0"/>
                    </a:p>
                  </a:txBody>
                  <a:tcPr/>
                </a:tc>
                <a:extLst>
                  <a:ext uri="{0D108BD9-81ED-4DB2-BD59-A6C34878D82A}">
                    <a16:rowId xmlns:a16="http://schemas.microsoft.com/office/drawing/2014/main" xmlns="" val="10006"/>
                  </a:ext>
                </a:extLst>
              </a:tr>
              <a:tr h="386902">
                <a:tc>
                  <a:txBody>
                    <a:bodyPr/>
                    <a:lstStyle/>
                    <a:p>
                      <a:r>
                        <a:rPr lang="en-GB" b="1" dirty="0"/>
                        <a:t>2006</a:t>
                      </a:r>
                    </a:p>
                  </a:txBody>
                  <a:tcPr/>
                </a:tc>
                <a:tc>
                  <a:txBody>
                    <a:bodyPr/>
                    <a:lstStyle/>
                    <a:p>
                      <a:r>
                        <a:rPr lang="en-GB" b="1" dirty="0"/>
                        <a:t>3.2</a:t>
                      </a:r>
                    </a:p>
                  </a:txBody>
                  <a:tcPr/>
                </a:tc>
                <a:tc>
                  <a:txBody>
                    <a:bodyPr/>
                    <a:lstStyle/>
                    <a:p>
                      <a:endParaRPr lang="en-GB"/>
                    </a:p>
                  </a:txBody>
                  <a:tcPr/>
                </a:tc>
                <a:extLst>
                  <a:ext uri="{0D108BD9-81ED-4DB2-BD59-A6C34878D82A}">
                    <a16:rowId xmlns:a16="http://schemas.microsoft.com/office/drawing/2014/main" xmlns="" val="10007"/>
                  </a:ext>
                </a:extLst>
              </a:tr>
              <a:tr h="386902">
                <a:tc>
                  <a:txBody>
                    <a:bodyPr/>
                    <a:lstStyle/>
                    <a:p>
                      <a:r>
                        <a:rPr lang="en-GB" b="1" dirty="0"/>
                        <a:t>2007</a:t>
                      </a:r>
                    </a:p>
                  </a:txBody>
                  <a:tcPr/>
                </a:tc>
                <a:tc>
                  <a:txBody>
                    <a:bodyPr/>
                    <a:lstStyle/>
                    <a:p>
                      <a:r>
                        <a:rPr lang="en-GB" b="1" dirty="0"/>
                        <a:t>3.5</a:t>
                      </a:r>
                    </a:p>
                  </a:txBody>
                  <a:tcPr/>
                </a:tc>
                <a:tc>
                  <a:txBody>
                    <a:bodyPr/>
                    <a:lstStyle/>
                    <a:p>
                      <a:endParaRPr lang="en-GB"/>
                    </a:p>
                  </a:txBody>
                  <a:tcPr/>
                </a:tc>
                <a:extLst>
                  <a:ext uri="{0D108BD9-81ED-4DB2-BD59-A6C34878D82A}">
                    <a16:rowId xmlns:a16="http://schemas.microsoft.com/office/drawing/2014/main" xmlns="" val="10008"/>
                  </a:ext>
                </a:extLst>
              </a:tr>
              <a:tr h="386902">
                <a:tc>
                  <a:txBody>
                    <a:bodyPr/>
                    <a:lstStyle/>
                    <a:p>
                      <a:r>
                        <a:rPr lang="en-GB" b="1" dirty="0"/>
                        <a:t>2008</a:t>
                      </a:r>
                    </a:p>
                  </a:txBody>
                  <a:tcPr/>
                </a:tc>
                <a:tc>
                  <a:txBody>
                    <a:bodyPr/>
                    <a:lstStyle/>
                    <a:p>
                      <a:r>
                        <a:rPr lang="en-GB" b="1" dirty="0"/>
                        <a:t>3.4</a:t>
                      </a:r>
                    </a:p>
                  </a:txBody>
                  <a:tcPr/>
                </a:tc>
                <a:tc>
                  <a:txBody>
                    <a:bodyPr/>
                    <a:lstStyle/>
                    <a:p>
                      <a:endParaRPr lang="en-GB"/>
                    </a:p>
                  </a:txBody>
                  <a:tcPr/>
                </a:tc>
                <a:extLst>
                  <a:ext uri="{0D108BD9-81ED-4DB2-BD59-A6C34878D82A}">
                    <a16:rowId xmlns:a16="http://schemas.microsoft.com/office/drawing/2014/main" xmlns="" val="10009"/>
                  </a:ext>
                </a:extLst>
              </a:tr>
              <a:tr h="386902">
                <a:tc>
                  <a:txBody>
                    <a:bodyPr/>
                    <a:lstStyle/>
                    <a:p>
                      <a:r>
                        <a:rPr lang="en-GB" b="1" dirty="0"/>
                        <a:t>2009</a:t>
                      </a:r>
                    </a:p>
                  </a:txBody>
                  <a:tcPr/>
                </a:tc>
                <a:tc>
                  <a:txBody>
                    <a:bodyPr/>
                    <a:lstStyle/>
                    <a:p>
                      <a:r>
                        <a:rPr lang="en-GB" b="1" dirty="0"/>
                        <a:t>3.3</a:t>
                      </a:r>
                    </a:p>
                  </a:txBody>
                  <a:tcPr/>
                </a:tc>
                <a:tc>
                  <a:txBody>
                    <a:bodyPr/>
                    <a:lstStyle/>
                    <a:p>
                      <a:r>
                        <a:rPr lang="en-GB" b="1" dirty="0"/>
                        <a:t>1.2</a:t>
                      </a:r>
                    </a:p>
                  </a:txBody>
                  <a:tcPr/>
                </a:tc>
                <a:extLst>
                  <a:ext uri="{0D108BD9-81ED-4DB2-BD59-A6C34878D82A}">
                    <a16:rowId xmlns:a16="http://schemas.microsoft.com/office/drawing/2014/main" xmlns="" val="10010"/>
                  </a:ext>
                </a:extLst>
              </a:tr>
              <a:tr h="386902">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0013"/>
                  </a:ext>
                </a:extLst>
              </a:tr>
            </a:tbl>
          </a:graphicData>
        </a:graphic>
      </p:graphicFrame>
      <p:sp>
        <p:nvSpPr>
          <p:cNvPr id="4" name="Footer Placeholder 3"/>
          <p:cNvSpPr>
            <a:spLocks noGrp="1"/>
          </p:cNvSpPr>
          <p:nvPr>
            <p:ph type="ftr" sz="quarter" idx="11"/>
          </p:nvPr>
        </p:nvSpPr>
        <p:spPr/>
        <p:txBody>
          <a:bodyPr/>
          <a:lstStyle/>
          <a:p>
            <a:pPr>
              <a:defRPr/>
            </a:pPr>
            <a:endParaRPr lang="en-GB" dirty="0"/>
          </a:p>
        </p:txBody>
      </p:sp>
    </p:spTree>
    <p:extLst>
      <p:ext uri="{BB962C8B-B14F-4D97-AF65-F5344CB8AC3E}">
        <p14:creationId xmlns:p14="http://schemas.microsoft.com/office/powerpoint/2010/main" val="4290901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%Growth of the mining sector and its contribution to GDP</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29431601"/>
              </p:ext>
            </p:extLst>
          </p:nvPr>
        </p:nvGraphicFramePr>
        <p:xfrm>
          <a:off x="457200" y="1600200"/>
          <a:ext cx="8229600" cy="370840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743200">
                  <a:extLst>
                    <a:ext uri="{9D8B030D-6E8A-4147-A177-3AD203B41FA5}">
                      <a16:colId xmlns:a16="http://schemas.microsoft.com/office/drawing/2014/main" xmlns="" val="20002"/>
                    </a:ext>
                  </a:extLst>
                </a:gridCol>
              </a:tblGrid>
              <a:tr h="370840">
                <a:tc>
                  <a:txBody>
                    <a:bodyPr/>
                    <a:lstStyle/>
                    <a:p>
                      <a:r>
                        <a:rPr lang="en-GB" dirty="0" smtClean="0"/>
                        <a:t>YEAR</a:t>
                      </a:r>
                      <a:endParaRPr lang="en-GB" dirty="0"/>
                    </a:p>
                  </a:txBody>
                  <a:tcPr/>
                </a:tc>
                <a:tc>
                  <a:txBody>
                    <a:bodyPr/>
                    <a:lstStyle/>
                    <a:p>
                      <a:r>
                        <a:rPr lang="en-GB" dirty="0" smtClean="0"/>
                        <a:t>Contribution</a:t>
                      </a:r>
                      <a:r>
                        <a:rPr lang="en-GB" baseline="0" dirty="0" smtClean="0"/>
                        <a:t> to </a:t>
                      </a:r>
                      <a:r>
                        <a:rPr lang="en-GB" dirty="0" smtClean="0"/>
                        <a:t>GDP</a:t>
                      </a:r>
                      <a:r>
                        <a:rPr lang="en-GB" baseline="0" dirty="0" smtClean="0"/>
                        <a:t> (%)</a:t>
                      </a:r>
                      <a:endParaRPr lang="en-GB" dirty="0"/>
                    </a:p>
                  </a:txBody>
                  <a:tcPr/>
                </a:tc>
                <a:tc>
                  <a:txBody>
                    <a:bodyPr/>
                    <a:lstStyle/>
                    <a:p>
                      <a:r>
                        <a:rPr lang="en-GB" dirty="0" smtClean="0"/>
                        <a:t>Sectoral</a:t>
                      </a:r>
                      <a:r>
                        <a:rPr lang="en-GB" baseline="0" dirty="0" smtClean="0"/>
                        <a:t> growth (%)</a:t>
                      </a:r>
                      <a:endParaRPr lang="en-GB" dirty="0"/>
                    </a:p>
                  </a:txBody>
                  <a:tcPr/>
                </a:tc>
                <a:extLst>
                  <a:ext uri="{0D108BD9-81ED-4DB2-BD59-A6C34878D82A}">
                    <a16:rowId xmlns:a16="http://schemas.microsoft.com/office/drawing/2014/main" xmlns="" val="10000"/>
                  </a:ext>
                </a:extLst>
              </a:tr>
              <a:tr h="370840">
                <a:tc>
                  <a:txBody>
                    <a:bodyPr/>
                    <a:lstStyle/>
                    <a:p>
                      <a:r>
                        <a:rPr lang="en-GB" b="1" dirty="0"/>
                        <a:t>2010</a:t>
                      </a:r>
                    </a:p>
                  </a:txBody>
                  <a:tcPr/>
                </a:tc>
                <a:tc>
                  <a:txBody>
                    <a:bodyPr/>
                    <a:lstStyle/>
                    <a:p>
                      <a:r>
                        <a:rPr lang="en-GB" b="1" dirty="0"/>
                        <a:t>3.3</a:t>
                      </a:r>
                    </a:p>
                  </a:txBody>
                  <a:tcPr/>
                </a:tc>
                <a:tc>
                  <a:txBody>
                    <a:bodyPr/>
                    <a:lstStyle/>
                    <a:p>
                      <a:r>
                        <a:rPr lang="en-GB" b="1" dirty="0"/>
                        <a:t>2.7</a:t>
                      </a:r>
                    </a:p>
                  </a:txBody>
                  <a:tcPr/>
                </a:tc>
              </a:tr>
              <a:tr h="370840">
                <a:tc>
                  <a:txBody>
                    <a:bodyPr/>
                    <a:lstStyle/>
                    <a:p>
                      <a:r>
                        <a:rPr lang="en-GB" b="1" dirty="0"/>
                        <a:t>2011</a:t>
                      </a:r>
                    </a:p>
                  </a:txBody>
                  <a:tcPr/>
                </a:tc>
                <a:tc>
                  <a:txBody>
                    <a:bodyPr/>
                    <a:lstStyle/>
                    <a:p>
                      <a:r>
                        <a:rPr lang="en-GB" b="1" dirty="0"/>
                        <a:t>3.3</a:t>
                      </a:r>
                    </a:p>
                  </a:txBody>
                  <a:tcPr/>
                </a:tc>
                <a:tc>
                  <a:txBody>
                    <a:bodyPr/>
                    <a:lstStyle/>
                    <a:p>
                      <a:r>
                        <a:rPr lang="en-GB" b="1" dirty="0"/>
                        <a:t>2.2</a:t>
                      </a:r>
                    </a:p>
                  </a:txBody>
                  <a:tcPr/>
                </a:tc>
              </a:tr>
              <a:tr h="370840">
                <a:tc>
                  <a:txBody>
                    <a:bodyPr/>
                    <a:lstStyle/>
                    <a:p>
                      <a:r>
                        <a:rPr lang="en-GB" b="1" dirty="0"/>
                        <a:t>2012</a:t>
                      </a:r>
                    </a:p>
                  </a:txBody>
                  <a:tcPr/>
                </a:tc>
                <a:tc>
                  <a:txBody>
                    <a:bodyPr/>
                    <a:lstStyle/>
                    <a:p>
                      <a:r>
                        <a:rPr lang="en-GB" b="1" dirty="0"/>
                        <a:t>3.5</a:t>
                      </a:r>
                    </a:p>
                  </a:txBody>
                  <a:tcPr/>
                </a:tc>
                <a:tc>
                  <a:txBody>
                    <a:bodyPr/>
                    <a:lstStyle/>
                    <a:p>
                      <a:r>
                        <a:rPr lang="en-GB" b="1" dirty="0"/>
                        <a:t>7.8</a:t>
                      </a:r>
                    </a:p>
                  </a:txBody>
                  <a:tcPr/>
                </a:tc>
                <a:extLst>
                  <a:ext uri="{0D108BD9-81ED-4DB2-BD59-A6C34878D82A}">
                    <a16:rowId xmlns:a16="http://schemas.microsoft.com/office/drawing/2014/main" xmlns="" val="10001"/>
                  </a:ext>
                </a:extLst>
              </a:tr>
              <a:tr h="370840">
                <a:tc>
                  <a:txBody>
                    <a:bodyPr/>
                    <a:lstStyle/>
                    <a:p>
                      <a:r>
                        <a:rPr lang="en-GB" b="1" dirty="0"/>
                        <a:t>2013</a:t>
                      </a:r>
                    </a:p>
                  </a:txBody>
                  <a:tcPr/>
                </a:tc>
                <a:tc>
                  <a:txBody>
                    <a:bodyPr/>
                    <a:lstStyle/>
                    <a:p>
                      <a:r>
                        <a:rPr lang="en-GB" b="1" dirty="0"/>
                        <a:t>4.2</a:t>
                      </a:r>
                    </a:p>
                  </a:txBody>
                  <a:tcPr/>
                </a:tc>
                <a:tc>
                  <a:txBody>
                    <a:bodyPr/>
                    <a:lstStyle/>
                    <a:p>
                      <a:r>
                        <a:rPr lang="en-GB" b="1" dirty="0"/>
                        <a:t>6.9</a:t>
                      </a:r>
                    </a:p>
                  </a:txBody>
                  <a:tcPr/>
                </a:tc>
                <a:extLst>
                  <a:ext uri="{0D108BD9-81ED-4DB2-BD59-A6C34878D82A}">
                    <a16:rowId xmlns:a16="http://schemas.microsoft.com/office/drawing/2014/main" xmlns="" val="10002"/>
                  </a:ext>
                </a:extLst>
              </a:tr>
              <a:tr h="370840">
                <a:tc>
                  <a:txBody>
                    <a:bodyPr/>
                    <a:lstStyle/>
                    <a:p>
                      <a:r>
                        <a:rPr lang="en-GB" b="1" dirty="0"/>
                        <a:t>2014</a:t>
                      </a:r>
                    </a:p>
                  </a:txBody>
                  <a:tcPr/>
                </a:tc>
                <a:tc>
                  <a:txBody>
                    <a:bodyPr/>
                    <a:lstStyle/>
                    <a:p>
                      <a:r>
                        <a:rPr lang="en-GB" b="1" dirty="0"/>
                        <a:t>3.7</a:t>
                      </a:r>
                    </a:p>
                  </a:txBody>
                  <a:tcPr/>
                </a:tc>
                <a:tc>
                  <a:txBody>
                    <a:bodyPr/>
                    <a:lstStyle/>
                    <a:p>
                      <a:r>
                        <a:rPr lang="en-GB" b="1" dirty="0"/>
                        <a:t>9.4</a:t>
                      </a:r>
                    </a:p>
                  </a:txBody>
                  <a:tcPr/>
                </a:tc>
                <a:extLst>
                  <a:ext uri="{0D108BD9-81ED-4DB2-BD59-A6C34878D82A}">
                    <a16:rowId xmlns:a16="http://schemas.microsoft.com/office/drawing/2014/main" xmlns="" val="10003"/>
                  </a:ext>
                </a:extLst>
              </a:tr>
              <a:tr h="370840">
                <a:tc>
                  <a:txBody>
                    <a:bodyPr/>
                    <a:lstStyle/>
                    <a:p>
                      <a:r>
                        <a:rPr lang="en-GB" b="1" dirty="0"/>
                        <a:t>2015</a:t>
                      </a:r>
                    </a:p>
                  </a:txBody>
                  <a:tcPr/>
                </a:tc>
                <a:tc>
                  <a:txBody>
                    <a:bodyPr/>
                    <a:lstStyle/>
                    <a:p>
                      <a:r>
                        <a:rPr lang="en-GB" b="1" dirty="0"/>
                        <a:t>4.0</a:t>
                      </a:r>
                    </a:p>
                  </a:txBody>
                  <a:tcPr/>
                </a:tc>
                <a:tc>
                  <a:txBody>
                    <a:bodyPr/>
                    <a:lstStyle/>
                    <a:p>
                      <a:r>
                        <a:rPr lang="en-GB" b="1" dirty="0"/>
                        <a:t>9.1</a:t>
                      </a:r>
                    </a:p>
                  </a:txBody>
                  <a:tcPr/>
                </a:tc>
                <a:extLst>
                  <a:ext uri="{0D108BD9-81ED-4DB2-BD59-A6C34878D82A}">
                    <a16:rowId xmlns:a16="http://schemas.microsoft.com/office/drawing/2014/main" xmlns="" val="10004"/>
                  </a:ext>
                </a:extLst>
              </a:tr>
              <a:tr h="370840">
                <a:tc>
                  <a:txBody>
                    <a:bodyPr/>
                    <a:lstStyle/>
                    <a:p>
                      <a:r>
                        <a:rPr lang="en-GB" b="1" dirty="0"/>
                        <a:t>2016</a:t>
                      </a:r>
                    </a:p>
                  </a:txBody>
                  <a:tcPr/>
                </a:tc>
                <a:tc>
                  <a:txBody>
                    <a:bodyPr/>
                    <a:lstStyle/>
                    <a:p>
                      <a:r>
                        <a:rPr lang="en-GB" b="1" dirty="0"/>
                        <a:t>4.8</a:t>
                      </a:r>
                    </a:p>
                  </a:txBody>
                  <a:tcPr/>
                </a:tc>
                <a:tc>
                  <a:txBody>
                    <a:bodyPr/>
                    <a:lstStyle/>
                    <a:p>
                      <a:r>
                        <a:rPr lang="en-GB" b="1" dirty="0"/>
                        <a:t>11.5</a:t>
                      </a:r>
                    </a:p>
                  </a:txBody>
                  <a:tcPr/>
                </a:tc>
                <a:extLst>
                  <a:ext uri="{0D108BD9-81ED-4DB2-BD59-A6C34878D82A}">
                    <a16:rowId xmlns:a16="http://schemas.microsoft.com/office/drawing/2014/main" xmlns="" val="10005"/>
                  </a:ext>
                </a:extLst>
              </a:tr>
              <a:tr h="370840">
                <a:tc>
                  <a:txBody>
                    <a:bodyPr/>
                    <a:lstStyle/>
                    <a:p>
                      <a:r>
                        <a:rPr lang="en-GB" b="1" dirty="0"/>
                        <a:t>2017</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a:t>4.8</a:t>
                      </a:r>
                    </a:p>
                  </a:txBody>
                  <a:tcPr/>
                </a:tc>
                <a:tc>
                  <a:txBody>
                    <a:bodyPr/>
                    <a:lstStyle/>
                    <a:p>
                      <a:r>
                        <a:rPr lang="en-GB" b="1" dirty="0"/>
                        <a:t>17.5</a:t>
                      </a:r>
                    </a:p>
                  </a:txBody>
                  <a:tcPr/>
                </a:tc>
                <a:extLst>
                  <a:ext uri="{0D108BD9-81ED-4DB2-BD59-A6C34878D82A}">
                    <a16:rowId xmlns:a16="http://schemas.microsoft.com/office/drawing/2014/main" xmlns="" val="10006"/>
                  </a:ext>
                </a:extLst>
              </a:tr>
              <a:tr h="370840">
                <a:tc gridSpan="3">
                  <a:txBody>
                    <a:bodyPr/>
                    <a:lstStyle/>
                    <a:p>
                      <a:r>
                        <a:rPr lang="en-GB" b="1" dirty="0" smtClean="0"/>
                        <a:t>Source:</a:t>
                      </a:r>
                      <a:r>
                        <a:rPr lang="en-GB" b="1" baseline="0" dirty="0" smtClean="0"/>
                        <a:t> </a:t>
                      </a:r>
                      <a:r>
                        <a:rPr lang="en-GB" b="1" baseline="0" dirty="0"/>
                        <a:t>ECONOMIC SURVEY OF TANZANIA REPORTS</a:t>
                      </a:r>
                      <a:endParaRPr lang="en-GB" b="1"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b="1" dirty="0"/>
                    </a:p>
                  </a:txBody>
                  <a:tcPr/>
                </a:tc>
                <a:tc hMerge="1">
                  <a:txBody>
                    <a:bodyPr/>
                    <a:lstStyle/>
                    <a:p>
                      <a:endParaRPr lang="en-GB" b="1" dirty="0"/>
                    </a:p>
                  </a:txBody>
                  <a:tcPr/>
                </a:tc>
                <a:extLst>
                  <a:ext uri="{0D108BD9-81ED-4DB2-BD59-A6C34878D82A}">
                    <a16:rowId xmlns:a16="http://schemas.microsoft.com/office/drawing/2014/main" xmlns="" val="10007"/>
                  </a:ext>
                </a:extLst>
              </a:tr>
            </a:tbl>
          </a:graphicData>
        </a:graphic>
      </p:graphicFrame>
      <p:sp>
        <p:nvSpPr>
          <p:cNvPr id="4" name="Footer Placeholder 3"/>
          <p:cNvSpPr>
            <a:spLocks noGrp="1"/>
          </p:cNvSpPr>
          <p:nvPr>
            <p:ph type="ftr" sz="quarter" idx="11"/>
          </p:nvPr>
        </p:nvSpPr>
        <p:spPr/>
        <p:txBody>
          <a:bodyPr/>
          <a:lstStyle/>
          <a:p>
            <a:pPr>
              <a:defRPr/>
            </a:pPr>
            <a:endParaRPr lang="en-GB"/>
          </a:p>
        </p:txBody>
      </p:sp>
    </p:spTree>
    <p:extLst>
      <p:ext uri="{BB962C8B-B14F-4D97-AF65-F5344CB8AC3E}">
        <p14:creationId xmlns:p14="http://schemas.microsoft.com/office/powerpoint/2010/main" val="2294094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8991599" cy="7086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1091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955" y="81691"/>
            <a:ext cx="8707459" cy="750822"/>
          </a:xfrm>
        </p:spPr>
        <p:txBody>
          <a:bodyPr>
            <a:normAutofit/>
          </a:bodyPr>
          <a:lstStyle/>
          <a:p>
            <a:r>
              <a:rPr lang="en-US" sz="2600" dirty="0" smtClean="0"/>
              <a:t>Tanzania’s initiatives in managing mining sector</a:t>
            </a:r>
            <a:endParaRPr lang="en-US" sz="2600" dirty="0"/>
          </a:p>
        </p:txBody>
      </p:sp>
      <p:sp>
        <p:nvSpPr>
          <p:cNvPr id="3" name="Content Placeholder 2"/>
          <p:cNvSpPr>
            <a:spLocks noGrp="1"/>
          </p:cNvSpPr>
          <p:nvPr>
            <p:ph idx="1"/>
          </p:nvPr>
        </p:nvSpPr>
        <p:spPr>
          <a:xfrm>
            <a:off x="436227" y="832513"/>
            <a:ext cx="8544187" cy="5392118"/>
          </a:xfrm>
        </p:spPr>
        <p:txBody>
          <a:bodyPr>
            <a:normAutofit/>
          </a:bodyPr>
          <a:lstStyle/>
          <a:p>
            <a:pPr marL="0" indent="0">
              <a:buNone/>
            </a:pPr>
            <a:r>
              <a:rPr lang="en-US" sz="2400" dirty="0" smtClean="0"/>
              <a:t>The country has attempted to review policy, regulatory and institutional frameworks governing mining and natural resources all together:</a:t>
            </a:r>
          </a:p>
          <a:p>
            <a:pPr marL="0" indent="0">
              <a:buNone/>
            </a:pPr>
            <a:r>
              <a:rPr lang="en-US" sz="2400" b="1" dirty="0" smtClean="0">
                <a:solidFill>
                  <a:srgbClr val="00B0F0"/>
                </a:solidFill>
              </a:rPr>
              <a:t>1. Policies and Strategy for managing mining sector</a:t>
            </a:r>
          </a:p>
          <a:p>
            <a:r>
              <a:rPr lang="en-US" sz="2400" dirty="0"/>
              <a:t>Tanzania is among the signatories to the AMV, which is in line with Tanzania’s </a:t>
            </a:r>
            <a:r>
              <a:rPr lang="en-US" sz="2400" b="1" dirty="0"/>
              <a:t>LED approach </a:t>
            </a:r>
            <a:r>
              <a:rPr lang="en-US" sz="2400" dirty="0"/>
              <a:t>as well as the aspirations of the national </a:t>
            </a:r>
            <a:r>
              <a:rPr lang="en-US" sz="2400" b="1" dirty="0"/>
              <a:t>FYDP II</a:t>
            </a:r>
            <a:r>
              <a:rPr lang="en-US" sz="2400" b="1" dirty="0" smtClean="0"/>
              <a:t>.</a:t>
            </a:r>
          </a:p>
          <a:p>
            <a:pPr marL="0" indent="0">
              <a:buNone/>
            </a:pPr>
            <a:endParaRPr lang="en-US" sz="2400" b="1" dirty="0" smtClean="0"/>
          </a:p>
          <a:p>
            <a:r>
              <a:rPr lang="en-US" sz="2400" dirty="0" smtClean="0"/>
              <a:t>Strategies to promote institutional coordination, information management and public participation </a:t>
            </a:r>
          </a:p>
          <a:p>
            <a:pPr marL="0" indent="0">
              <a:buNone/>
            </a:pPr>
            <a:r>
              <a:rPr lang="en-US" sz="2400" dirty="0" smtClean="0"/>
              <a:t>	</a:t>
            </a:r>
            <a:r>
              <a:rPr lang="en-US" sz="2400" dirty="0" err="1" smtClean="0"/>
              <a:t>Eg</a:t>
            </a:r>
            <a:r>
              <a:rPr lang="en-US" sz="2400" dirty="0" smtClean="0"/>
              <a:t>. Coordination </a:t>
            </a:r>
            <a:r>
              <a:rPr lang="en-US" sz="2400" dirty="0" err="1" smtClean="0"/>
              <a:t>btn</a:t>
            </a:r>
            <a:r>
              <a:rPr lang="en-US" sz="2400" dirty="0" smtClean="0"/>
              <a:t> </a:t>
            </a:r>
            <a:r>
              <a:rPr lang="en-US" sz="2400" dirty="0" err="1" smtClean="0"/>
              <a:t>MoM</a:t>
            </a:r>
            <a:r>
              <a:rPr lang="en-US" sz="2400" dirty="0" smtClean="0"/>
              <a:t>, MRI, STAMICO, TGC,  </a:t>
            </a:r>
            <a:r>
              <a:rPr lang="en-US" sz="2400" smtClean="0"/>
              <a:t>mines 	commission </a:t>
            </a:r>
            <a:r>
              <a:rPr lang="en-US" sz="2400" dirty="0" smtClean="0"/>
              <a:t>etc.</a:t>
            </a:r>
          </a:p>
          <a:p>
            <a:pPr marL="0" indent="0">
              <a:buNone/>
            </a:pPr>
            <a:endParaRPr lang="en-US" sz="2400" dirty="0"/>
          </a:p>
          <a:p>
            <a:pPr marL="0" indent="0">
              <a:buNone/>
            </a:pPr>
            <a:endParaRPr lang="en-US" sz="2400" dirty="0" smtClean="0"/>
          </a:p>
          <a:p>
            <a:endParaRPr lang="en-US" sz="2400" dirty="0" smtClean="0"/>
          </a:p>
        </p:txBody>
      </p:sp>
    </p:spTree>
    <p:extLst>
      <p:ext uri="{BB962C8B-B14F-4D97-AF65-F5344CB8AC3E}">
        <p14:creationId xmlns:p14="http://schemas.microsoft.com/office/powerpoint/2010/main" val="4163132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67058"/>
          </a:xfrm>
        </p:spPr>
        <p:txBody>
          <a:bodyPr>
            <a:normAutofit fontScale="90000"/>
          </a:bodyPr>
          <a:lstStyle/>
          <a:p>
            <a:r>
              <a:rPr lang="en-US" dirty="0" smtClean="0">
                <a:ea typeface="Calibri"/>
                <a:cs typeface="Times New Roman"/>
              </a:rPr>
              <a:t>2. Accountability and Transparency </a:t>
            </a:r>
            <a:endParaRPr lang="en-US" dirty="0"/>
          </a:p>
        </p:txBody>
      </p:sp>
      <p:sp>
        <p:nvSpPr>
          <p:cNvPr id="3" name="Content Placeholder 2"/>
          <p:cNvSpPr>
            <a:spLocks noGrp="1"/>
          </p:cNvSpPr>
          <p:nvPr>
            <p:ph idx="1"/>
          </p:nvPr>
        </p:nvSpPr>
        <p:spPr>
          <a:xfrm>
            <a:off x="457200" y="941696"/>
            <a:ext cx="8686800" cy="5349922"/>
          </a:xfrm>
        </p:spPr>
        <p:txBody>
          <a:bodyPr>
            <a:normAutofit/>
          </a:bodyPr>
          <a:lstStyle/>
          <a:p>
            <a:r>
              <a:rPr lang="en-US" sz="2800" dirty="0" smtClean="0"/>
              <a:t>Open public discussion on policies related to mining sector are now promoted</a:t>
            </a:r>
          </a:p>
          <a:p>
            <a:pPr marL="0" indent="0">
              <a:buNone/>
            </a:pPr>
            <a:endParaRPr lang="en-US" sz="2800" dirty="0" smtClean="0"/>
          </a:p>
          <a:p>
            <a:r>
              <a:rPr lang="en-US" sz="2800" dirty="0" smtClean="0"/>
              <a:t>Commitment to the global (EITI) and passing of </a:t>
            </a:r>
            <a:r>
              <a:rPr lang="en-US" sz="2800" dirty="0" err="1" smtClean="0"/>
              <a:t>Tz</a:t>
            </a:r>
            <a:r>
              <a:rPr lang="en-US" sz="2800" dirty="0" smtClean="0"/>
              <a:t> Extractive Industry(Transparency and accountability) Act 2015</a:t>
            </a:r>
          </a:p>
          <a:p>
            <a:pPr marL="0" indent="0">
              <a:buNone/>
            </a:pPr>
            <a:endParaRPr lang="en-US" sz="2800" dirty="0" smtClean="0"/>
          </a:p>
          <a:p>
            <a:r>
              <a:rPr lang="en-US" sz="2800" dirty="0" smtClean="0"/>
              <a:t>Official oversight bodies (National Audit, National Assembly, PCCB, PPRA, Ethics Secretariat etc.)</a:t>
            </a:r>
          </a:p>
          <a:p>
            <a:pPr marL="0" indent="0">
              <a:buNone/>
            </a:pPr>
            <a:endParaRPr lang="en-US" sz="2800" dirty="0" smtClean="0"/>
          </a:p>
          <a:p>
            <a:r>
              <a:rPr lang="en-US" sz="2800" dirty="0" smtClean="0"/>
              <a:t>Informed public via media and other live platforms</a:t>
            </a:r>
            <a:endParaRPr lang="en-US" sz="2800" dirty="0"/>
          </a:p>
        </p:txBody>
      </p:sp>
    </p:spTree>
    <p:extLst>
      <p:ext uri="{BB962C8B-B14F-4D97-AF65-F5344CB8AC3E}">
        <p14:creationId xmlns:p14="http://schemas.microsoft.com/office/powerpoint/2010/main" val="4129915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416</TotalTime>
  <Words>846</Words>
  <Application>Microsoft Office PowerPoint</Application>
  <PresentationFormat>On-screen Show (4:3)</PresentationFormat>
  <Paragraphs>166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Enhancing Socio-economic Benefits of the Mining Industry in Tanzania: Ten (10) Key Priorities    </vt:lpstr>
      <vt:lpstr>Presentation Outline </vt:lpstr>
      <vt:lpstr>Tanzania’s wealth in the mining sector</vt:lpstr>
      <vt:lpstr>Tanzania’s aspirations on the mining sector </vt:lpstr>
      <vt:lpstr>%Growth of the mining sector and its contribution to GDP</vt:lpstr>
      <vt:lpstr>%Growth of the mining sector and its contribution to GDP</vt:lpstr>
      <vt:lpstr>PowerPoint Presentation</vt:lpstr>
      <vt:lpstr>Tanzania’s initiatives in managing mining sector</vt:lpstr>
      <vt:lpstr>2. Accountability and Transparency </vt:lpstr>
      <vt:lpstr>3. Managing impact on environment and people </vt:lpstr>
      <vt:lpstr>4. Securing fiscal returns</vt:lpstr>
      <vt:lpstr>5. Diversification and linkage to wider economy </vt:lpstr>
      <vt:lpstr>Key challenges in managing mining sector in Tanzania</vt:lpstr>
      <vt:lpstr>Ten key priorities</vt:lpstr>
      <vt:lpstr>Ten key priorities cont.</vt:lpstr>
      <vt:lpstr>Ten key priorities</vt:lpstr>
      <vt:lpstr>Ten key priorities</vt:lpstr>
      <vt:lpstr>Ten key priorities</vt:lpstr>
      <vt:lpstr>Ten key priorities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Enhancing Socio-economic Benefits of the Mining Industry in Tanzania: Ten (10) Key Priorities</dc:title>
  <dc:creator>Jambo Ramadhani</dc:creator>
  <cp:lastModifiedBy>Jambo Ramadhani</cp:lastModifiedBy>
  <cp:revision>17</cp:revision>
  <dcterms:created xsi:type="dcterms:W3CDTF">2019-09-23T00:29:40Z</dcterms:created>
  <dcterms:modified xsi:type="dcterms:W3CDTF">2019-09-23T07:26:40Z</dcterms:modified>
</cp:coreProperties>
</file>